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02" r:id="rId3"/>
    <p:sldId id="291" r:id="rId4"/>
    <p:sldId id="278" r:id="rId5"/>
    <p:sldId id="292" r:id="rId6"/>
    <p:sldId id="295" r:id="rId7"/>
    <p:sldId id="300" r:id="rId8"/>
    <p:sldId id="299" r:id="rId9"/>
    <p:sldId id="293" r:id="rId10"/>
    <p:sldId id="296" r:id="rId11"/>
    <p:sldId id="301" r:id="rId12"/>
    <p:sldId id="276" r:id="rId13"/>
    <p:sldId id="277" r:id="rId14"/>
    <p:sldId id="279" r:id="rId15"/>
    <p:sldId id="298" r:id="rId16"/>
    <p:sldId id="297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2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8176" autoAdjust="0"/>
    <p:restoredTop sz="76801" autoAdjust="0"/>
  </p:normalViewPr>
  <p:slideViewPr>
    <p:cSldViewPr>
      <p:cViewPr varScale="1">
        <p:scale>
          <a:sx n="66" d="100"/>
          <a:sy n="66" d="100"/>
        </p:scale>
        <p:origin x="-187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221569-9520-4EB9-A1DC-08611FC66CA0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2649F-71DD-4089-B3F9-82C814B8BDD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029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2649F-71DD-4089-B3F9-82C814B8BD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004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2649F-71DD-4089-B3F9-82C814B8BDD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59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2649F-71DD-4089-B3F9-82C814B8BD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0697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Appel M., </a:t>
            </a:r>
            <a:r>
              <a:rPr lang="en-US" dirty="0" err="1" smtClean="0"/>
              <a:t>Lahn</a:t>
            </a:r>
            <a:r>
              <a:rPr lang="en-US" dirty="0" smtClean="0"/>
              <a:t> F., </a:t>
            </a:r>
            <a:r>
              <a:rPr lang="en-US" dirty="0" err="1" smtClean="0"/>
              <a:t>Pebesma</a:t>
            </a:r>
            <a:r>
              <a:rPr lang="en-US" dirty="0" smtClean="0"/>
              <a:t> E., </a:t>
            </a:r>
            <a:r>
              <a:rPr lang="en-US" dirty="0" err="1" smtClean="0"/>
              <a:t>Buytaert</a:t>
            </a:r>
            <a:r>
              <a:rPr lang="en-US" dirty="0" smtClean="0"/>
              <a:t> W., </a:t>
            </a:r>
            <a:r>
              <a:rPr lang="en-US" dirty="0" err="1" smtClean="0"/>
              <a:t>Moulds</a:t>
            </a:r>
            <a:r>
              <a:rPr lang="en-US" dirty="0" smtClean="0"/>
              <a:t> S. (2016). Scalable Earth-observation Analytics for Geoscientists: </a:t>
            </a:r>
            <a:r>
              <a:rPr lang="en-US" dirty="0" err="1" smtClean="0"/>
              <a:t>Spacetime</a:t>
            </a:r>
            <a:r>
              <a:rPr lang="en-US" dirty="0" smtClean="0"/>
              <a:t> Extensions to the Array Database </a:t>
            </a:r>
            <a:r>
              <a:rPr lang="en-US" dirty="0" err="1" smtClean="0"/>
              <a:t>SciDB</a:t>
            </a:r>
            <a:r>
              <a:rPr lang="en-US" dirty="0" smtClean="0"/>
              <a:t>. accepted for poster presentation at EGU General Assembly 2016, Vienna, Austria April 17-22, 2016.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2649F-71DD-4089-B3F9-82C814B8BDD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001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2649F-71DD-4089-B3F9-82C814B8BDD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3564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2 GB </a:t>
            </a:r>
            <a:r>
              <a:rPr lang="de-DE" dirty="0" smtClean="0">
                <a:sym typeface="Wingdings" panose="05000000000000000000" pitchFamily="2" charset="2"/>
              </a:rPr>
              <a:t> QGIS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2649F-71DD-4089-B3F9-82C814B8BDD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816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C2649F-71DD-4089-B3F9-82C814B8BDD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78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0" y="-99392"/>
            <a:ext cx="8365472" cy="136815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  <p:sp>
        <p:nvSpPr>
          <p:cNvPr id="9" name="Rechteck 8"/>
          <p:cNvSpPr/>
          <p:nvPr userDrawn="1"/>
        </p:nvSpPr>
        <p:spPr>
          <a:xfrm>
            <a:off x="-566" y="2420888"/>
            <a:ext cx="8388424" cy="648072"/>
          </a:xfrm>
          <a:prstGeom prst="rect">
            <a:avLst/>
          </a:prstGeom>
          <a:solidFill>
            <a:srgbClr val="004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014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682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959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Rechteck 6"/>
          <p:cNvSpPr/>
          <p:nvPr userDrawn="1"/>
        </p:nvSpPr>
        <p:spPr>
          <a:xfrm>
            <a:off x="0" y="260648"/>
            <a:ext cx="8388424" cy="648072"/>
          </a:xfrm>
          <a:prstGeom prst="rect">
            <a:avLst/>
          </a:prstGeom>
          <a:solidFill>
            <a:srgbClr val="00428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8892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49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3035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957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52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9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51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en-US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868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0" y="281410"/>
            <a:ext cx="8388424" cy="6273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251520" y="1124744"/>
            <a:ext cx="8640960" cy="52565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251520" y="64533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E9C2A-893B-416E-800C-5084AACEE05C}" type="datetimeFigureOut">
              <a:rPr lang="en-US" smtClean="0"/>
              <a:t>3/29/2017</a:t>
            </a:fld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31840" y="64482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758880" y="64482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2803C-F66A-4CE9-BD76-80DA49E1F54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712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radigm4/SciDBR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aradigm4/r_exec" TargetMode="External"/><Relationship Id="rId5" Type="http://schemas.openxmlformats.org/officeDocument/2006/relationships/hyperlink" Target="https://github.com/Paradigm4/stream" TargetMode="External"/><Relationship Id="rId4" Type="http://schemas.openxmlformats.org/officeDocument/2006/relationships/hyperlink" Target="https://github.com/flahn/scidbs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1981" y="1124744"/>
            <a:ext cx="8365472" cy="1152128"/>
          </a:xfrm>
        </p:spPr>
        <p:txBody>
          <a:bodyPr>
            <a:noAutofit/>
          </a:bodyPr>
          <a:lstStyle/>
          <a:p>
            <a:r>
              <a:rPr lang="de-DE" dirty="0" err="1" smtClean="0"/>
              <a:t>Scalable</a:t>
            </a:r>
            <a:r>
              <a:rPr lang="de-DE" dirty="0" smtClean="0"/>
              <a:t> </a:t>
            </a:r>
            <a:r>
              <a:rPr lang="de-DE" dirty="0" err="1" smtClean="0"/>
              <a:t>array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management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SciDB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Untertitel 6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de-DE" sz="2600" dirty="0">
                <a:solidFill>
                  <a:schemeClr val="tx1"/>
                </a:solidFill>
              </a:rPr>
              <a:t/>
            </a:r>
            <a:br>
              <a:rPr lang="de-DE" sz="2600" dirty="0">
                <a:solidFill>
                  <a:schemeClr val="tx1"/>
                </a:solidFill>
              </a:rPr>
            </a:br>
            <a:r>
              <a:rPr lang="de-DE" sz="2600" dirty="0" smtClean="0">
                <a:solidFill>
                  <a:schemeClr val="tx1"/>
                </a:solidFill>
              </a:rPr>
              <a:t>EGU 2017, Short Course 54</a:t>
            </a:r>
          </a:p>
          <a:p>
            <a:r>
              <a:rPr lang="de-DE" sz="2600" dirty="0" smtClean="0">
                <a:solidFill>
                  <a:schemeClr val="tx1"/>
                </a:solidFill>
              </a:rPr>
              <a:t>April XXX, </a:t>
            </a:r>
            <a:r>
              <a:rPr lang="de-DE" sz="2600" dirty="0">
                <a:solidFill>
                  <a:schemeClr val="tx1"/>
                </a:solidFill>
              </a:rPr>
              <a:t>2017</a:t>
            </a:r>
            <a:r>
              <a:rPr lang="de-DE" dirty="0">
                <a:solidFill>
                  <a:schemeClr val="tx1"/>
                </a:solidFill>
              </a:rPr>
              <a:t/>
            </a:r>
            <a:br>
              <a:rPr lang="de-DE" dirty="0">
                <a:solidFill>
                  <a:schemeClr val="tx1"/>
                </a:solidFill>
              </a:rPr>
            </a:br>
            <a:r>
              <a:rPr lang="de-DE" dirty="0">
                <a:solidFill>
                  <a:schemeClr val="tx1"/>
                </a:solidFill>
              </a:rPr>
              <a:t/>
            </a:r>
            <a:br>
              <a:rPr lang="de-DE" dirty="0">
                <a:solidFill>
                  <a:schemeClr val="tx1"/>
                </a:solidFill>
              </a:rPr>
            </a:br>
            <a:r>
              <a:rPr lang="de-DE" sz="2600" dirty="0">
                <a:solidFill>
                  <a:schemeClr val="tx1"/>
                </a:solidFill>
              </a:rPr>
              <a:t>Marius Appel</a:t>
            </a:r>
            <a:br>
              <a:rPr lang="de-DE" sz="2600" dirty="0">
                <a:solidFill>
                  <a:schemeClr val="tx1"/>
                </a:solidFill>
              </a:rPr>
            </a:br>
            <a:r>
              <a:rPr lang="de-DE" sz="2600" dirty="0">
                <a:solidFill>
                  <a:schemeClr val="tx1"/>
                </a:solidFill>
              </a:rPr>
              <a:t>marius.appel@uni-muenster.de</a:t>
            </a:r>
            <a:endParaRPr lang="en-US" sz="26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883" y="6085637"/>
            <a:ext cx="1943621" cy="6557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 descr="C:\Users\m_appe01\Desktop\g1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5407037"/>
            <a:ext cx="1979117" cy="70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757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Study </a:t>
            </a:r>
            <a:r>
              <a:rPr lang="de-DE" dirty="0" err="1" smtClean="0"/>
              <a:t>case</a:t>
            </a:r>
            <a:r>
              <a:rPr lang="de-DE" dirty="0" smtClean="0"/>
              <a:t>: </a:t>
            </a:r>
            <a:r>
              <a:rPr lang="de-DE" dirty="0" err="1" smtClean="0"/>
              <a:t>Landsat</a:t>
            </a:r>
            <a:r>
              <a:rPr lang="de-DE" dirty="0" smtClean="0"/>
              <a:t> 7 in </a:t>
            </a:r>
            <a:r>
              <a:rPr lang="de-DE" dirty="0" err="1" smtClean="0"/>
              <a:t>south</a:t>
            </a:r>
            <a:r>
              <a:rPr lang="de-DE" dirty="0"/>
              <a:t> </a:t>
            </a:r>
            <a:r>
              <a:rPr lang="de-DE" dirty="0" smtClean="0"/>
              <a:t>west </a:t>
            </a:r>
            <a:r>
              <a:rPr lang="de-DE" dirty="0" err="1" smtClean="0"/>
              <a:t>Ethiopia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124744"/>
            <a:ext cx="8640960" cy="1440160"/>
          </a:xfrm>
        </p:spPr>
        <p:txBody>
          <a:bodyPr>
            <a:normAutofit fontScale="62500" lnSpcReduction="20000"/>
          </a:bodyPr>
          <a:lstStyle/>
          <a:p>
            <a:r>
              <a:rPr lang="de-DE" dirty="0" err="1" smtClean="0"/>
              <a:t>Landsat</a:t>
            </a:r>
            <a:r>
              <a:rPr lang="de-DE" dirty="0" smtClean="0"/>
              <a:t> 7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en-US" dirty="0"/>
              <a:t> </a:t>
            </a:r>
            <a:r>
              <a:rPr lang="en-US" dirty="0" smtClean="0"/>
              <a:t>from 12 tiles </a:t>
            </a:r>
            <a:r>
              <a:rPr lang="en-US" dirty="0"/>
              <a:t>captured between </a:t>
            </a:r>
            <a:r>
              <a:rPr lang="en-US" dirty="0" smtClean="0"/>
              <a:t>2003-07-21 </a:t>
            </a:r>
            <a:r>
              <a:rPr lang="en-US" dirty="0"/>
              <a:t>and </a:t>
            </a:r>
            <a:r>
              <a:rPr lang="en-US" dirty="0" smtClean="0"/>
              <a:t>2014-12-27 </a:t>
            </a:r>
            <a:r>
              <a:rPr lang="en-US" dirty="0" smtClean="0">
                <a:sym typeface="Wingdings" panose="05000000000000000000" pitchFamily="2" charset="2"/>
              </a:rPr>
              <a:t> 1975 scenes</a:t>
            </a:r>
            <a:r>
              <a:rPr lang="en-US" dirty="0" smtClean="0"/>
              <a:t> </a:t>
            </a:r>
          </a:p>
          <a:p>
            <a:r>
              <a:rPr lang="de-DE" dirty="0" err="1" smtClean="0"/>
              <a:t>Derived</a:t>
            </a:r>
            <a:r>
              <a:rPr lang="de-DE" dirty="0" smtClean="0"/>
              <a:t> NDVI </a:t>
            </a:r>
            <a:r>
              <a:rPr lang="de-DE" dirty="0" err="1" smtClean="0"/>
              <a:t>product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ESPA </a:t>
            </a:r>
          </a:p>
          <a:p>
            <a:r>
              <a:rPr lang="en-US" dirty="0" smtClean="0"/>
              <a:t>approx. 325,000 km</a:t>
            </a:r>
            <a:r>
              <a:rPr lang="en-US" baseline="30000" dirty="0" smtClean="0"/>
              <a:t>2</a:t>
            </a:r>
          </a:p>
          <a:p>
            <a:r>
              <a:rPr lang="de-DE" dirty="0" err="1" smtClean="0"/>
              <a:t>monitor</a:t>
            </a:r>
            <a:r>
              <a:rPr lang="de-DE" dirty="0" smtClean="0"/>
              <a:t> </a:t>
            </a:r>
            <a:r>
              <a:rPr lang="de-DE" dirty="0" err="1" smtClean="0"/>
              <a:t>changes</a:t>
            </a:r>
            <a:r>
              <a:rPr lang="de-DE" dirty="0" smtClean="0"/>
              <a:t> </a:t>
            </a:r>
            <a:r>
              <a:rPr lang="de-DE" dirty="0" err="1" smtClean="0"/>
              <a:t>starting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2010-01-01, </a:t>
            </a:r>
            <a:r>
              <a:rPr lang="de-DE" dirty="0" err="1" smtClean="0"/>
              <a:t>with</a:t>
            </a:r>
            <a:r>
              <a:rPr lang="de-DE" dirty="0" smtClean="0"/>
              <a:t> ROC </a:t>
            </a:r>
            <a:r>
              <a:rPr lang="de-DE" dirty="0" err="1" smtClean="0"/>
              <a:t>history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endParaRPr lang="en-US" dirty="0"/>
          </a:p>
        </p:txBody>
      </p:sp>
      <p:pic>
        <p:nvPicPr>
          <p:cNvPr id="3074" name="Picture 2" descr="C:\Users\m_appe01\Desktop\map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2734842"/>
            <a:ext cx="6120680" cy="3932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2013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Landsat</a:t>
            </a:r>
            <a:r>
              <a:rPr lang="de-DE" dirty="0"/>
              <a:t> 7 in </a:t>
            </a:r>
            <a:r>
              <a:rPr lang="de-DE" dirty="0" err="1" smtClean="0"/>
              <a:t>SciDB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 smtClean="0"/>
              <a:t>Ingestion:</a:t>
            </a:r>
          </a:p>
          <a:p>
            <a:pPr marL="914400" lvl="1" indent="-514350"/>
            <a:r>
              <a:rPr lang="en-US" dirty="0" smtClean="0"/>
              <a:t>For all *_</a:t>
            </a:r>
            <a:r>
              <a:rPr lang="en-US" dirty="0" err="1" smtClean="0"/>
              <a:t>ndvi.tif</a:t>
            </a:r>
            <a:r>
              <a:rPr lang="en-US" dirty="0" smtClean="0"/>
              <a:t> images: </a:t>
            </a:r>
          </a:p>
          <a:p>
            <a:pPr marL="1314450" lvl="2" indent="-514350"/>
            <a:r>
              <a:rPr lang="de-DE" dirty="0" err="1" smtClean="0"/>
              <a:t>extract</a:t>
            </a:r>
            <a:r>
              <a:rPr lang="de-DE" dirty="0" smtClean="0"/>
              <a:t> </a:t>
            </a:r>
            <a:r>
              <a:rPr lang="de-DE" dirty="0" err="1" smtClean="0"/>
              <a:t>date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filename</a:t>
            </a:r>
            <a:endParaRPr lang="de-DE" dirty="0" smtClean="0"/>
          </a:p>
          <a:p>
            <a:pPr marL="1314450" lvl="2" indent="-514350"/>
            <a:r>
              <a:rPr lang="de-DE" dirty="0" err="1" smtClean="0"/>
              <a:t>reproject</a:t>
            </a:r>
            <a:r>
              <a:rPr lang="de-DE" dirty="0" smtClean="0"/>
              <a:t> / warp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spatial</a:t>
            </a:r>
            <a:r>
              <a:rPr lang="de-DE" dirty="0" smtClean="0"/>
              <a:t> </a:t>
            </a:r>
            <a:r>
              <a:rPr lang="de-DE" dirty="0" err="1" smtClean="0"/>
              <a:t>reference</a:t>
            </a:r>
            <a:r>
              <a:rPr lang="de-DE" dirty="0" smtClean="0"/>
              <a:t> </a:t>
            </a:r>
            <a:r>
              <a:rPr lang="de-DE" dirty="0" err="1" smtClean="0"/>
              <a:t>system</a:t>
            </a:r>
            <a:endParaRPr lang="de-DE" dirty="0" smtClean="0"/>
          </a:p>
          <a:p>
            <a:pPr marL="1314450" lvl="2" indent="-514350"/>
            <a:r>
              <a:rPr lang="de-DE" dirty="0" err="1" smtClean="0"/>
              <a:t>upload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SciDB</a:t>
            </a:r>
            <a:r>
              <a:rPr lang="de-DE" dirty="0" smtClean="0"/>
              <a:t> </a:t>
            </a:r>
          </a:p>
          <a:p>
            <a:pPr marL="914400" lvl="1" indent="-514350">
              <a:buFont typeface="+mj-lt"/>
              <a:buAutoNum type="arabicPeriod"/>
            </a:pP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smtClean="0"/>
              <a:t>Repartition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array</a:t>
            </a:r>
            <a:r>
              <a:rPr lang="de-DE" dirty="0" smtClean="0"/>
              <a:t> such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chunks</a:t>
            </a:r>
            <a:r>
              <a:rPr lang="de-DE" dirty="0" smtClean="0"/>
              <a:t> </a:t>
            </a:r>
            <a:r>
              <a:rPr lang="de-DE" dirty="0" err="1" smtClean="0"/>
              <a:t>contain</a:t>
            </a:r>
            <a:r>
              <a:rPr lang="de-DE" dirty="0" smtClean="0"/>
              <a:t> </a:t>
            </a:r>
            <a:r>
              <a:rPr lang="de-DE" dirty="0" err="1" smtClean="0"/>
              <a:t>complete</a:t>
            </a:r>
            <a:r>
              <a:rPr lang="de-DE" dirty="0" smtClean="0"/>
              <a:t> time </a:t>
            </a:r>
            <a:r>
              <a:rPr lang="de-DE" dirty="0" err="1" smtClean="0"/>
              <a:t>series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64x64 </a:t>
            </a:r>
            <a:r>
              <a:rPr lang="de-DE" dirty="0" err="1" smtClean="0"/>
              <a:t>pixels</a:t>
            </a:r>
            <a:endParaRPr lang="de-DE" dirty="0"/>
          </a:p>
          <a:p>
            <a:pPr marL="514350" indent="-514350">
              <a:buFont typeface="+mj-lt"/>
              <a:buAutoNum type="arabicPeriod"/>
            </a:pP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r>
              <a:rPr lang="de-DE" dirty="0" err="1" smtClean="0"/>
              <a:t>Preprocessing</a:t>
            </a:r>
            <a:r>
              <a:rPr lang="de-DE" dirty="0" smtClean="0"/>
              <a:t>: </a:t>
            </a:r>
          </a:p>
          <a:p>
            <a:pPr marL="914400" lvl="1" indent="-514350"/>
            <a:r>
              <a:rPr lang="en-US" dirty="0" smtClean="0"/>
              <a:t>remove any values &lt;= -</a:t>
            </a:r>
            <a:r>
              <a:rPr lang="en-US" dirty="0"/>
              <a:t>9999 </a:t>
            </a:r>
            <a:r>
              <a:rPr lang="en-US" dirty="0" smtClean="0"/>
              <a:t>or &gt;10000</a:t>
            </a:r>
          </a:p>
          <a:p>
            <a:pPr marL="914400" lvl="1" indent="-514350"/>
            <a:r>
              <a:rPr lang="de-DE" dirty="0" err="1" smtClean="0"/>
              <a:t>unscale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-1, 1</a:t>
            </a:r>
          </a:p>
          <a:p>
            <a:pPr marL="0" indent="0">
              <a:buNone/>
            </a:pP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60562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Landsat</a:t>
            </a:r>
            <a:r>
              <a:rPr lang="de-DE" dirty="0"/>
              <a:t> 7 in </a:t>
            </a:r>
            <a:r>
              <a:rPr lang="de-DE" dirty="0" err="1" smtClean="0"/>
              <a:t>SciDB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de-DE" dirty="0" smtClean="0"/>
                  <a:t>The </a:t>
                </a:r>
                <a:r>
                  <a:rPr lang="de-DE" dirty="0" err="1" smtClean="0"/>
                  <a:t>data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is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represented</a:t>
                </a:r>
                <a:r>
                  <a:rPr lang="de-DE" dirty="0" smtClean="0"/>
                  <a:t> in </a:t>
                </a:r>
                <a:r>
                  <a:rPr lang="de-DE" dirty="0" err="1" smtClean="0"/>
                  <a:t>SciDB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as</a:t>
                </a:r>
                <a:r>
                  <a:rPr lang="de-DE" dirty="0" smtClean="0"/>
                  <a:t> a </a:t>
                </a:r>
                <a:r>
                  <a:rPr lang="de-DE" dirty="0" err="1" smtClean="0"/>
                  <a:t>three</a:t>
                </a:r>
                <a:r>
                  <a:rPr lang="de-DE" dirty="0" smtClean="0"/>
                  <a:t>-dimensional </a:t>
                </a:r>
                <a:r>
                  <a:rPr lang="de-DE" dirty="0" err="1" smtClean="0"/>
                  <a:t>array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b="1" dirty="0" err="1" smtClean="0"/>
                  <a:t>daily</a:t>
                </a:r>
                <a:r>
                  <a:rPr lang="de-DE" b="1" dirty="0" smtClean="0"/>
                  <a:t> temporal </a:t>
                </a:r>
                <a:r>
                  <a:rPr lang="de-DE" b="1" dirty="0" err="1" smtClean="0"/>
                  <a:t>resolution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and</a:t>
                </a:r>
                <a:endParaRPr lang="en-US" dirty="0" smtClean="0"/>
              </a:p>
              <a:p>
                <a:r>
                  <a:rPr lang="en-US" dirty="0" smtClean="0"/>
                  <a:t>49548 x 47713 x 4177 cells in total</a:t>
                </a:r>
              </a:p>
              <a:p>
                <a:r>
                  <a:rPr lang="en-US" dirty="0" smtClean="0"/>
                  <a:t>64, 64, 4177 cells per chunk</a:t>
                </a:r>
              </a:p>
              <a:p>
                <a:r>
                  <a:rPr lang="de-DE" dirty="0" err="1" smtClean="0"/>
                  <a:t>Only</a:t>
                </a:r>
                <a:r>
                  <a:rPr lang="de-DE" dirty="0" smtClean="0"/>
                  <a:t> 0.5%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54</m:t>
                    </m:r>
                    <m:r>
                      <a:rPr lang="de-DE" b="0" i="1" dirty="0" smtClean="0">
                        <a:latin typeface="Cambria Math"/>
                      </a:rPr>
                      <m:t>⋅</m:t>
                    </m:r>
                    <m:sSup>
                      <m:sSupPr>
                        <m:ctrlPr>
                          <a:rPr lang="de-DE" b="0" i="1" dirty="0" smtClean="0">
                            <a:latin typeface="Cambria Math"/>
                          </a:rPr>
                        </m:ctrlPr>
                      </m:sSupPr>
                      <m:e>
                        <m:r>
                          <a:rPr lang="de-DE" b="0" i="1" dirty="0" smtClean="0">
                            <a:latin typeface="Cambria Math"/>
                          </a:rPr>
                          <m:t>10</m:t>
                        </m:r>
                      </m:e>
                      <m:sup>
                        <m:r>
                          <a:rPr lang="de-DE" b="0" i="1" dirty="0" smtClean="0">
                            <a:latin typeface="Cambria Math"/>
                          </a:rPr>
                          <m:t>9</m:t>
                        </m:r>
                      </m:sup>
                    </m:sSup>
                  </m:oMath>
                </a14:m>
                <a:r>
                  <a:rPr lang="en-US" dirty="0" smtClean="0"/>
                  <a:t>) of the cells contain data</a:t>
                </a:r>
              </a:p>
              <a:p>
                <a:r>
                  <a:rPr lang="de-DE" dirty="0" err="1" smtClean="0"/>
                  <a:t>SciDB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has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sparse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storage</a:t>
                </a:r>
                <a:endParaRPr lang="de-DE" dirty="0" smtClean="0"/>
              </a:p>
            </p:txBody>
          </p:sp>
        </mc:Choice>
        <mc:Fallback xmlns=""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410" t="-10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098" name="Picture 2" descr="C:\Users\m_appe01\Downloads\L7-sparsetim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4437112"/>
            <a:ext cx="9073008" cy="221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850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Scalability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SciDB</a:t>
            </a:r>
            <a:r>
              <a:rPr lang="de-DE" dirty="0" smtClean="0"/>
              <a:t> </a:t>
            </a:r>
            <a:r>
              <a:rPr lang="de-DE" dirty="0" err="1" smtClean="0"/>
              <a:t>instances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79512" y="1124744"/>
            <a:ext cx="8640960" cy="5616624"/>
          </a:xfrm>
        </p:spPr>
        <p:txBody>
          <a:bodyPr>
            <a:normAutofit/>
          </a:bodyPr>
          <a:lstStyle/>
          <a:p>
            <a:r>
              <a:rPr lang="de-DE" dirty="0" smtClean="0"/>
              <a:t>16 </a:t>
            </a:r>
            <a:r>
              <a:rPr lang="de-DE" dirty="0" err="1" smtClean="0"/>
              <a:t>SciDB</a:t>
            </a:r>
            <a:r>
              <a:rPr lang="de-DE" dirty="0" smtClean="0"/>
              <a:t> </a:t>
            </a:r>
            <a:r>
              <a:rPr lang="de-DE" dirty="0" err="1" smtClean="0"/>
              <a:t>instances</a:t>
            </a:r>
            <a:r>
              <a:rPr lang="de-DE" dirty="0" smtClean="0"/>
              <a:t> on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machine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(64 CPU </a:t>
            </a:r>
            <a:r>
              <a:rPr lang="de-DE" dirty="0" err="1" smtClean="0"/>
              <a:t>cores</a:t>
            </a:r>
            <a:r>
              <a:rPr lang="de-DE" dirty="0" smtClean="0"/>
              <a:t>, 256 GB </a:t>
            </a:r>
            <a:r>
              <a:rPr lang="de-DE" dirty="0" err="1" smtClean="0"/>
              <a:t>main</a:t>
            </a:r>
            <a:r>
              <a:rPr lang="de-DE" dirty="0" smtClean="0"/>
              <a:t> </a:t>
            </a:r>
            <a:r>
              <a:rPr lang="de-DE" dirty="0" err="1" smtClean="0"/>
              <a:t>memory</a:t>
            </a:r>
            <a:r>
              <a:rPr lang="de-DE" dirty="0" smtClean="0"/>
              <a:t>)</a:t>
            </a:r>
          </a:p>
          <a:p>
            <a:r>
              <a:rPr lang="de-DE" dirty="0" err="1" smtClean="0"/>
              <a:t>running</a:t>
            </a:r>
            <a:r>
              <a:rPr lang="de-DE" dirty="0" smtClean="0"/>
              <a:t> </a:t>
            </a:r>
            <a:r>
              <a:rPr lang="de-DE" dirty="0" err="1" smtClean="0"/>
              <a:t>bfast</a:t>
            </a:r>
            <a:r>
              <a:rPr lang="de-DE" dirty="0" smtClean="0"/>
              <a:t> </a:t>
            </a:r>
            <a:r>
              <a:rPr lang="de-DE" dirty="0" err="1" smtClean="0"/>
              <a:t>monitor</a:t>
            </a:r>
            <a:r>
              <a:rPr lang="de-DE" dirty="0"/>
              <a:t> </a:t>
            </a:r>
            <a:r>
              <a:rPr lang="de-DE" dirty="0" err="1" smtClean="0"/>
              <a:t>repeatedly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different 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available</a:t>
            </a:r>
            <a:r>
              <a:rPr lang="de-DE" dirty="0" smtClean="0"/>
              <a:t> CPU </a:t>
            </a:r>
            <a:r>
              <a:rPr lang="de-DE" dirty="0" err="1" smtClean="0"/>
              <a:t>cores</a:t>
            </a:r>
            <a:r>
              <a:rPr lang="de-DE" dirty="0" smtClean="0"/>
              <a:t> on a </a:t>
            </a:r>
            <a:r>
              <a:rPr lang="de-DE" dirty="0" err="1" smtClean="0"/>
              <a:t>small</a:t>
            </a:r>
            <a:r>
              <a:rPr lang="de-DE" dirty="0" smtClean="0"/>
              <a:t> </a:t>
            </a:r>
            <a:r>
              <a:rPr lang="de-DE" dirty="0" err="1" smtClean="0"/>
              <a:t>subset</a:t>
            </a:r>
            <a:endParaRPr lang="de-DE" dirty="0" smtClean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2918" y="2974867"/>
            <a:ext cx="4783338" cy="3883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107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Study </a:t>
            </a:r>
            <a:r>
              <a:rPr lang="de-DE" dirty="0" err="1" smtClean="0"/>
              <a:t>case</a:t>
            </a:r>
            <a:r>
              <a:rPr lang="de-DE" dirty="0" smtClean="0"/>
              <a:t>: </a:t>
            </a:r>
            <a:r>
              <a:rPr lang="de-DE" dirty="0" err="1" smtClean="0"/>
              <a:t>results</a:t>
            </a:r>
            <a:endParaRPr lang="en-US" dirty="0"/>
          </a:p>
        </p:txBody>
      </p:sp>
      <p:pic>
        <p:nvPicPr>
          <p:cNvPr id="5124" name="Picture 4" descr="C:\Users\m_appe01\Desktop\map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3"/>
          <a:stretch/>
        </p:blipFill>
        <p:spPr bwMode="auto">
          <a:xfrm>
            <a:off x="33401" y="1124744"/>
            <a:ext cx="8931087" cy="5357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197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 smtClean="0"/>
              <a:t>SciDB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scale</a:t>
            </a:r>
            <a:r>
              <a:rPr lang="de-DE" dirty="0" smtClean="0"/>
              <a:t>  </a:t>
            </a:r>
            <a:r>
              <a:rPr lang="de-DE" dirty="0" err="1" smtClean="0"/>
              <a:t>even</a:t>
            </a:r>
            <a:r>
              <a:rPr lang="de-DE" dirty="0" smtClean="0"/>
              <a:t> in large </a:t>
            </a:r>
            <a:r>
              <a:rPr lang="de-DE" dirty="0" err="1" smtClean="0"/>
              <a:t>cluster</a:t>
            </a:r>
            <a:r>
              <a:rPr lang="de-DE" dirty="0" smtClean="0"/>
              <a:t> </a:t>
            </a:r>
            <a:r>
              <a:rPr lang="de-DE" dirty="0" err="1" smtClean="0"/>
              <a:t>environments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The multidimensional </a:t>
            </a:r>
            <a:r>
              <a:rPr lang="de-DE" dirty="0" err="1" smtClean="0"/>
              <a:t>array</a:t>
            </a:r>
            <a:r>
              <a:rPr lang="de-DE" dirty="0" smtClean="0"/>
              <a:t> </a:t>
            </a:r>
            <a:r>
              <a:rPr lang="de-DE" dirty="0" err="1" smtClean="0"/>
              <a:t>model</a:t>
            </a:r>
            <a:r>
              <a:rPr lang="de-DE" dirty="0" smtClean="0"/>
              <a:t>, </a:t>
            </a:r>
            <a:r>
              <a:rPr lang="de-DE" dirty="0" err="1" smtClean="0"/>
              <a:t>chunking</a:t>
            </a:r>
            <a:r>
              <a:rPr lang="de-DE" dirty="0" smtClean="0"/>
              <a:t>,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sparse</a:t>
            </a:r>
            <a:r>
              <a:rPr lang="de-DE" dirty="0" smtClean="0"/>
              <a:t> </a:t>
            </a:r>
            <a:r>
              <a:rPr lang="de-DE" dirty="0" err="1" smtClean="0"/>
              <a:t>storage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well-</a:t>
            </a:r>
            <a:r>
              <a:rPr lang="de-DE" dirty="0" err="1" smtClean="0"/>
              <a:t>suited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represent</a:t>
            </a:r>
            <a:r>
              <a:rPr lang="de-DE" dirty="0" smtClean="0"/>
              <a:t> large EO </a:t>
            </a:r>
            <a:r>
              <a:rPr lang="de-DE" dirty="0" err="1" smtClean="0"/>
              <a:t>datasets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 smtClean="0"/>
              <a:t>scenes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Ingestion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restructuring</a:t>
            </a:r>
            <a:r>
              <a:rPr lang="de-DE" dirty="0" smtClean="0"/>
              <a:t> time </a:t>
            </a:r>
            <a:r>
              <a:rPr lang="de-DE" dirty="0" err="1" smtClean="0"/>
              <a:t>consuming</a:t>
            </a:r>
            <a:endParaRPr lang="de-DE" dirty="0"/>
          </a:p>
          <a:p>
            <a:endParaRPr lang="de-DE" dirty="0" smtClean="0"/>
          </a:p>
          <a:p>
            <a:r>
              <a:rPr lang="de-DE" dirty="0" smtClean="0"/>
              <a:t>Installation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ingestion</a:t>
            </a:r>
            <a:r>
              <a:rPr lang="de-DE" dirty="0" smtClean="0"/>
              <a:t> not </a:t>
            </a:r>
            <a:r>
              <a:rPr lang="de-DE" dirty="0" err="1" smtClean="0"/>
              <a:t>straightforward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Analysis </a:t>
            </a:r>
            <a:r>
              <a:rPr lang="de-DE" dirty="0" err="1" smtClean="0"/>
              <a:t>from</a:t>
            </a:r>
            <a:r>
              <a:rPr lang="de-DE" dirty="0" smtClean="0"/>
              <a:t> R  easy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/>
              <a:t> </a:t>
            </a:r>
            <a:r>
              <a:rPr lang="de-DE" dirty="0" err="1" smtClean="0"/>
              <a:t>lear</a:t>
            </a:r>
            <a:r>
              <a:rPr lang="de-DE" dirty="0" err="1" smtClean="0"/>
              <a:t>n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smtClean="0"/>
              <a:t>R </a:t>
            </a:r>
            <a:r>
              <a:rPr lang="de-DE" dirty="0" err="1" smtClean="0"/>
              <a:t>users</a:t>
            </a: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7661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pPr marL="0" indent="0">
              <a:buNone/>
            </a:pPr>
            <a:endParaRPr lang="de-DE" sz="4000" b="1" dirty="0" smtClean="0"/>
          </a:p>
          <a:p>
            <a:pPr marL="0" indent="0">
              <a:buNone/>
            </a:pPr>
            <a:r>
              <a:rPr lang="de-DE" sz="4000" b="1" dirty="0" err="1" smtClean="0"/>
              <a:t>Questions</a:t>
            </a:r>
            <a:r>
              <a:rPr lang="de-DE" sz="4000" b="1" dirty="0" smtClean="0"/>
              <a:t>?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863108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EGU 2017 – SC 54 Topics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/>
              <a:t>Part I: </a:t>
            </a:r>
            <a:r>
              <a:rPr lang="de-DE" dirty="0" err="1" smtClean="0"/>
              <a:t>Analysing</a:t>
            </a:r>
            <a:r>
              <a:rPr lang="de-DE" dirty="0" smtClean="0"/>
              <a:t> </a:t>
            </a:r>
            <a:r>
              <a:rPr lang="de-DE" dirty="0" err="1" smtClean="0"/>
              <a:t>geoscientific</a:t>
            </a:r>
            <a:r>
              <a:rPr lang="de-DE" dirty="0" smtClean="0"/>
              <a:t> </a:t>
            </a:r>
            <a:r>
              <a:rPr lang="de-DE" dirty="0" err="1" smtClean="0"/>
              <a:t>arrays</a:t>
            </a:r>
            <a:r>
              <a:rPr lang="de-DE" dirty="0" smtClean="0"/>
              <a:t>: </a:t>
            </a:r>
            <a:r>
              <a:rPr lang="de-DE" dirty="0" err="1" smtClean="0"/>
              <a:t>Overview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software</a:t>
            </a:r>
            <a:endParaRPr lang="de-DE" dirty="0" smtClean="0"/>
          </a:p>
          <a:p>
            <a:pPr marL="514350" indent="-514350">
              <a:buFont typeface="+mj-lt"/>
              <a:buAutoNum type="arabicPeriod"/>
            </a:pPr>
            <a:endParaRPr lang="de-DE" dirty="0" smtClean="0"/>
          </a:p>
          <a:p>
            <a:pPr marL="0" indent="0">
              <a:buNone/>
            </a:pP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Part II: </a:t>
            </a:r>
            <a:r>
              <a:rPr lang="de-DE" b="1" dirty="0" err="1" smtClean="0">
                <a:solidFill>
                  <a:schemeClr val="bg1">
                    <a:lumMod val="50000"/>
                  </a:schemeClr>
                </a:solidFill>
              </a:rPr>
              <a:t>Scalable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b="1" dirty="0" err="1" smtClean="0">
                <a:solidFill>
                  <a:schemeClr val="bg1">
                    <a:lumMod val="50000"/>
                  </a:schemeClr>
                </a:solidFill>
              </a:rPr>
              <a:t>data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b="1" dirty="0" err="1" smtClean="0">
                <a:solidFill>
                  <a:schemeClr val="bg1">
                    <a:lumMod val="50000"/>
                  </a:schemeClr>
                </a:solidFill>
              </a:rPr>
              <a:t>management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b="1" dirty="0" err="1" smtClean="0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b="1" dirty="0" err="1" smtClean="0">
                <a:solidFill>
                  <a:schemeClr val="bg1">
                    <a:lumMod val="50000"/>
                  </a:schemeClr>
                </a:solidFill>
              </a:rPr>
              <a:t>analysis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b="1" dirty="0" err="1" smtClean="0">
                <a:solidFill>
                  <a:schemeClr val="bg1">
                    <a:lumMod val="50000"/>
                  </a:schemeClr>
                </a:solidFill>
              </a:rPr>
              <a:t>with</a:t>
            </a:r>
            <a:r>
              <a:rPr lang="de-DE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b="1" dirty="0" err="1" smtClean="0">
                <a:solidFill>
                  <a:schemeClr val="bg1">
                    <a:lumMod val="50000"/>
                  </a:schemeClr>
                </a:solidFill>
              </a:rPr>
              <a:t>SciDB</a:t>
            </a:r>
            <a:endParaRPr lang="de-DE" b="1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de-DE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Part 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III: Hands-on </a:t>
            </a:r>
            <a:r>
              <a:rPr lang="de-DE" dirty="0" err="1" smtClean="0">
                <a:solidFill>
                  <a:schemeClr val="bg1">
                    <a:lumMod val="50000"/>
                  </a:schemeClr>
                </a:solidFill>
              </a:rPr>
              <a:t>with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50000"/>
                  </a:schemeClr>
                </a:solidFill>
              </a:rPr>
              <a:t>SciDB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50000"/>
                  </a:schemeClr>
                </a:solidFill>
              </a:rPr>
              <a:t>and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 R</a:t>
            </a:r>
            <a:endParaRPr lang="de-DE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914400" lvl="1" indent="-514350">
              <a:buFont typeface="+mj-lt"/>
              <a:buAutoNum type="alphaLcParenR"/>
            </a:pP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Change </a:t>
            </a:r>
            <a:r>
              <a:rPr lang="de-DE" dirty="0" err="1" smtClean="0">
                <a:solidFill>
                  <a:schemeClr val="bg1">
                    <a:lumMod val="50000"/>
                  </a:schemeClr>
                </a:solidFill>
              </a:rPr>
              <a:t>detection</a:t>
            </a:r>
            <a:endParaRPr lang="de-DE" dirty="0" smtClean="0">
              <a:solidFill>
                <a:schemeClr val="bg1">
                  <a:lumMod val="50000"/>
                </a:schemeClr>
              </a:solidFill>
            </a:endParaRPr>
          </a:p>
          <a:p>
            <a:pPr marL="914400" lvl="1" indent="-514350">
              <a:buFont typeface="+mj-lt"/>
              <a:buAutoNum type="alphaLcParenR"/>
            </a:pPr>
            <a:r>
              <a:rPr lang="de-DE" dirty="0" err="1" smtClean="0">
                <a:solidFill>
                  <a:schemeClr val="bg1">
                    <a:lumMod val="50000"/>
                  </a:schemeClr>
                </a:solidFill>
              </a:rPr>
              <a:t>Empirical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 Orthogonal </a:t>
            </a:r>
            <a:r>
              <a:rPr lang="de-DE" dirty="0" err="1" smtClean="0">
                <a:solidFill>
                  <a:schemeClr val="bg1">
                    <a:lumMod val="50000"/>
                  </a:schemeClr>
                </a:solidFill>
              </a:rPr>
              <a:t>Function</a:t>
            </a:r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de-DE" dirty="0" err="1" smtClean="0">
                <a:solidFill>
                  <a:schemeClr val="bg1">
                    <a:lumMod val="50000"/>
                  </a:schemeClr>
                </a:solidFill>
              </a:rPr>
              <a:t>analysis</a:t>
            </a:r>
            <a:endParaRPr lang="de-DE" dirty="0" smtClean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96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SciDB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large EO </a:t>
            </a:r>
            <a:r>
              <a:rPr lang="de-DE" dirty="0" err="1" smtClean="0"/>
              <a:t>datasets</a:t>
            </a:r>
            <a:r>
              <a:rPr lang="de-DE" dirty="0" smtClean="0"/>
              <a:t>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Inhaltsplatzhalter 2"/>
              <p:cNvSpPr>
                <a:spLocks noGrp="1"/>
              </p:cNvSpPr>
              <p:nvPr>
                <p:ph idx="1"/>
              </p:nvPr>
            </p:nvSpPr>
            <p:spPr>
              <a:xfrm>
                <a:off x="251520" y="1124744"/>
                <a:ext cx="8640960" cy="302433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de-DE" dirty="0" smtClean="0"/>
                  <a:t>Array-</a:t>
                </a:r>
                <a:r>
                  <a:rPr lang="de-DE" dirty="0" err="1" smtClean="0"/>
                  <a:t>based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data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management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and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analytical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system</a:t>
                </a:r>
                <a:r>
                  <a:rPr lang="de-DE" dirty="0" smtClean="0"/>
                  <a:t> [1]</a:t>
                </a:r>
              </a:p>
              <a:p>
                <a:r>
                  <a:rPr lang="en-US" dirty="0">
                    <a:sym typeface="Wingdings" panose="05000000000000000000" pitchFamily="2" charset="2"/>
                  </a:rPr>
                  <a:t>Runs on single computers </a:t>
                </a:r>
                <a:r>
                  <a:rPr lang="en-US" dirty="0" smtClean="0">
                    <a:sym typeface="Wingdings" panose="05000000000000000000" pitchFamily="2" charset="2"/>
                  </a:rPr>
                  <a:t>as well as on large </a:t>
                </a:r>
                <a:r>
                  <a:rPr lang="en-US" dirty="0">
                    <a:sym typeface="Wingdings" panose="05000000000000000000" pitchFamily="2" charset="2"/>
                  </a:rPr>
                  <a:t>clusters</a:t>
                </a:r>
              </a:p>
              <a:p>
                <a:r>
                  <a:rPr lang="en-US" dirty="0" smtClean="0">
                    <a:sym typeface="Wingdings" panose="05000000000000000000" pitchFamily="2" charset="2"/>
                  </a:rPr>
                  <a:t>Open-source version available</a:t>
                </a:r>
              </a:p>
              <a:p>
                <a:r>
                  <a:rPr lang="de-DE" dirty="0" err="1" smtClean="0">
                    <a:sym typeface="Wingdings" panose="05000000000000000000" pitchFamily="2" charset="2"/>
                  </a:rPr>
                  <a:t>Sparse</a:t>
                </a:r>
                <a:r>
                  <a:rPr lang="de-DE" dirty="0" smtClean="0">
                    <a:sym typeface="Wingdings" panose="05000000000000000000" pitchFamily="2" charset="2"/>
                  </a:rPr>
                  <a:t> </a:t>
                </a:r>
                <a:r>
                  <a:rPr lang="de-DE" dirty="0" err="1" smtClean="0">
                    <a:sym typeface="Wingdings" panose="05000000000000000000" pitchFamily="2" charset="2"/>
                  </a:rPr>
                  <a:t>storage</a:t>
                </a:r>
                <a:endParaRPr lang="en-US" dirty="0">
                  <a:sym typeface="Wingdings" panose="05000000000000000000" pitchFamily="2" charset="2"/>
                </a:endParaRPr>
              </a:p>
              <a:p>
                <a:r>
                  <a:rPr lang="en-US" dirty="0" smtClean="0"/>
                  <a:t>Basic </a:t>
                </a:r>
                <a:r>
                  <a:rPr lang="en-US" dirty="0"/>
                  <a:t>data representation as </a:t>
                </a:r>
                <a:r>
                  <a:rPr lang="en-US" b="1" dirty="0"/>
                  <a:t>multidimensional </a:t>
                </a:r>
                <a:r>
                  <a:rPr lang="en-US" b="1" dirty="0" smtClean="0"/>
                  <a:t>arrays</a:t>
                </a:r>
              </a:p>
              <a:p>
                <a14:m>
                  <m:oMath xmlns:m="http://schemas.openxmlformats.org/officeDocument/2006/math">
                    <m:r>
                      <a:rPr lang="de-DE" i="1" dirty="0" smtClean="0">
                        <a:latin typeface="Cambria Math"/>
                      </a:rPr>
                      <m:t>𝑛</m:t>
                    </m:r>
                  </m:oMath>
                </a14:m>
                <a:r>
                  <a:rPr lang="de-DE" dirty="0" smtClean="0"/>
                  <a:t> </a:t>
                </a:r>
                <a:r>
                  <a:rPr lang="de-DE" dirty="0" err="1" smtClean="0"/>
                  <a:t>dimensions</a:t>
                </a:r>
                <a:r>
                  <a:rPr lang="de-DE" dirty="0" smtClean="0"/>
                  <a:t>, </a:t>
                </a:r>
                <a14:m>
                  <m:oMath xmlns:m="http://schemas.openxmlformats.org/officeDocument/2006/math">
                    <m:r>
                      <a:rPr lang="de-DE" i="1" dirty="0" smtClean="0">
                        <a:latin typeface="Cambria Math"/>
                      </a:rPr>
                      <m:t>𝑚</m:t>
                    </m:r>
                  </m:oMath>
                </a14:m>
                <a:r>
                  <a:rPr lang="de-DE" dirty="0" smtClean="0"/>
                  <a:t> </a:t>
                </a:r>
                <a:r>
                  <a:rPr lang="de-DE" dirty="0" err="1" smtClean="0"/>
                  <a:t>attributes</a:t>
                </a:r>
                <a:r>
                  <a:rPr lang="de-DE" dirty="0" smtClean="0"/>
                  <a:t> </a:t>
                </a:r>
                <a:r>
                  <a:rPr lang="de-DE" dirty="0" smtClean="0"/>
                  <a:t>(</a:t>
                </a:r>
                <a:r>
                  <a:rPr lang="de-DE" dirty="0" err="1" smtClean="0"/>
                  <a:t>with</a:t>
                </a:r>
                <a:r>
                  <a:rPr lang="de-DE" dirty="0" smtClean="0"/>
                  <a:t> </a:t>
                </a:r>
                <a:r>
                  <a:rPr lang="de-DE" dirty="0" smtClean="0"/>
                  <a:t>different </a:t>
                </a:r>
                <a:r>
                  <a:rPr lang="de-DE" dirty="0" err="1" smtClean="0"/>
                  <a:t>data</a:t>
                </a:r>
                <a:r>
                  <a:rPr lang="de-DE" dirty="0" smtClean="0"/>
                  <a:t> </a:t>
                </a:r>
                <a:r>
                  <a:rPr lang="de-DE" dirty="0" err="1" smtClean="0"/>
                  <a:t>types</a:t>
                </a:r>
                <a:r>
                  <a:rPr lang="de-DE" dirty="0" smtClean="0"/>
                  <a:t>)</a:t>
                </a:r>
                <a:endParaRPr lang="en-US" dirty="0"/>
              </a:p>
              <a:p>
                <a:endParaRPr lang="de-DE" dirty="0" smtClean="0"/>
              </a:p>
            </p:txBody>
          </p:sp>
        </mc:Choice>
        <mc:Fallback>
          <p:sp>
            <p:nvSpPr>
              <p:cNvPr id="3" name="Inhaltsplatzhalt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1520" y="1124744"/>
                <a:ext cx="8640960" cy="3024336"/>
              </a:xfrm>
              <a:blipFill rotWithShape="1">
                <a:blip r:embed="rId2"/>
                <a:stretch>
                  <a:fillRect l="-1199" t="-3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56" name="Gruppieren 2055"/>
          <p:cNvGrpSpPr/>
          <p:nvPr/>
        </p:nvGrpSpPr>
        <p:grpSpPr>
          <a:xfrm>
            <a:off x="1155911" y="4392370"/>
            <a:ext cx="7016091" cy="1988958"/>
            <a:chOff x="1155911" y="4392370"/>
            <a:chExt cx="7016091" cy="1988958"/>
          </a:xfrm>
        </p:grpSpPr>
        <p:grpSp>
          <p:nvGrpSpPr>
            <p:cNvPr id="2054" name="Gruppieren 2053"/>
            <p:cNvGrpSpPr/>
            <p:nvPr/>
          </p:nvGrpSpPr>
          <p:grpSpPr>
            <a:xfrm>
              <a:off x="1155911" y="4419112"/>
              <a:ext cx="823801" cy="1470025"/>
              <a:chOff x="171934" y="4293159"/>
              <a:chExt cx="823801" cy="1470025"/>
            </a:xfrm>
          </p:grpSpPr>
          <p:pic>
            <p:nvPicPr>
              <p:cNvPr id="2050" name="Picture 2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1560" y="4293159"/>
                <a:ext cx="384175" cy="147002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cxnSp>
            <p:nvCxnSpPr>
              <p:cNvPr id="50" name="Gerade Verbindung mit Pfeil 49"/>
              <p:cNvCxnSpPr/>
              <p:nvPr/>
            </p:nvCxnSpPr>
            <p:spPr>
              <a:xfrm flipV="1">
                <a:off x="448722" y="4425581"/>
                <a:ext cx="0" cy="118715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" name="Textfeld 50"/>
              <p:cNvSpPr txBox="1"/>
              <p:nvPr/>
            </p:nvSpPr>
            <p:spPr>
              <a:xfrm rot="16200000">
                <a:off x="15903" y="4877622"/>
                <a:ext cx="679680" cy="367617"/>
              </a:xfrm>
              <a:prstGeom prst="rect">
                <a:avLst/>
              </a:prstGeom>
              <a:noFill/>
            </p:spPr>
            <p:txBody>
              <a:bodyPr wrap="none" lIns="91438" tIns="45720" rIns="91438" bIns="45720" rtlCol="0">
                <a:spAutoFit/>
              </a:bodyPr>
              <a:lstStyle/>
              <a:p>
                <a:r>
                  <a:rPr lang="de-DE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time</a:t>
                </a:r>
              </a:p>
            </p:txBody>
          </p:sp>
        </p:grpSp>
        <p:grpSp>
          <p:nvGrpSpPr>
            <p:cNvPr id="2053" name="Gruppieren 2052"/>
            <p:cNvGrpSpPr/>
            <p:nvPr/>
          </p:nvGrpSpPr>
          <p:grpSpPr>
            <a:xfrm>
              <a:off x="2915816" y="4419175"/>
              <a:ext cx="1977252" cy="1962153"/>
              <a:chOff x="1383903" y="4293159"/>
              <a:chExt cx="1977252" cy="1962153"/>
            </a:xfrm>
          </p:grpSpPr>
          <p:pic>
            <p:nvPicPr>
              <p:cNvPr id="2051" name="Picture 3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835696" y="4293159"/>
                <a:ext cx="1463675" cy="146367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49" name="Textfeld 48"/>
              <p:cNvSpPr txBox="1"/>
              <p:nvPr/>
            </p:nvSpPr>
            <p:spPr>
              <a:xfrm>
                <a:off x="1979712" y="5877272"/>
                <a:ext cx="1179814" cy="378040"/>
              </a:xfrm>
              <a:prstGeom prst="rect">
                <a:avLst/>
              </a:prstGeom>
              <a:noFill/>
            </p:spPr>
            <p:txBody>
              <a:bodyPr wrap="none" lIns="91438" tIns="45720" rIns="91438" bIns="45720" rtlCol="0">
                <a:spAutoFit/>
              </a:bodyPr>
              <a:lstStyle/>
              <a:p>
                <a:r>
                  <a:rPr lang="de-DE" sz="14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longitude</a:t>
                </a:r>
                <a:endParaRPr lang="de-DE" sz="1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53" name="Gerade Verbindung mit Pfeil 52"/>
              <p:cNvCxnSpPr/>
              <p:nvPr/>
            </p:nvCxnSpPr>
            <p:spPr>
              <a:xfrm>
                <a:off x="1835696" y="5886974"/>
                <a:ext cx="1525459" cy="8298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 Verbindung mit Pfeil 57"/>
              <p:cNvCxnSpPr/>
              <p:nvPr/>
            </p:nvCxnSpPr>
            <p:spPr>
              <a:xfrm flipV="1">
                <a:off x="1671935" y="4467855"/>
                <a:ext cx="0" cy="118715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Textfeld 58"/>
              <p:cNvSpPr txBox="1"/>
              <p:nvPr/>
            </p:nvSpPr>
            <p:spPr>
              <a:xfrm rot="16200000">
                <a:off x="1128066" y="4949816"/>
                <a:ext cx="819451" cy="307777"/>
              </a:xfrm>
              <a:prstGeom prst="rect">
                <a:avLst/>
              </a:prstGeom>
              <a:noFill/>
            </p:spPr>
            <p:txBody>
              <a:bodyPr wrap="none" lIns="91438" tIns="45720" rIns="91438" bIns="45720" rtlCol="0">
                <a:spAutoFit/>
              </a:bodyPr>
              <a:lstStyle/>
              <a:p>
                <a:r>
                  <a:rPr lang="de-DE" sz="14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latitude</a:t>
                </a:r>
                <a:endParaRPr lang="de-DE" sz="1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2" name="Gruppieren 61"/>
            <p:cNvGrpSpPr/>
            <p:nvPr/>
          </p:nvGrpSpPr>
          <p:grpSpPr>
            <a:xfrm>
              <a:off x="5868144" y="4392370"/>
              <a:ext cx="2303858" cy="1784871"/>
              <a:chOff x="3483277" y="2663915"/>
              <a:chExt cx="2303858" cy="1784871"/>
            </a:xfrm>
          </p:grpSpPr>
          <p:pic>
            <p:nvPicPr>
              <p:cNvPr id="63" name="Picture 2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59835" y="2663915"/>
                <a:ext cx="1364098" cy="140624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cxnSp>
            <p:nvCxnSpPr>
              <p:cNvPr id="64" name="Gerade Verbindung mit Pfeil 63"/>
              <p:cNvCxnSpPr/>
              <p:nvPr/>
            </p:nvCxnSpPr>
            <p:spPr>
              <a:xfrm>
                <a:off x="3822383" y="4128943"/>
                <a:ext cx="1117037" cy="0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feld 64"/>
              <p:cNvSpPr txBox="1"/>
              <p:nvPr/>
            </p:nvSpPr>
            <p:spPr>
              <a:xfrm>
                <a:off x="3749112" y="4083922"/>
                <a:ext cx="1117033" cy="364864"/>
              </a:xfrm>
              <a:prstGeom prst="rect">
                <a:avLst/>
              </a:prstGeom>
              <a:noFill/>
            </p:spPr>
            <p:txBody>
              <a:bodyPr wrap="none" lIns="91438" tIns="45720" rIns="91438" bIns="45720" rtlCol="0">
                <a:spAutoFit/>
              </a:bodyPr>
              <a:lstStyle/>
              <a:p>
                <a:r>
                  <a:rPr lang="de-DE" sz="14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longitude</a:t>
                </a:r>
                <a:endParaRPr lang="de-DE" sz="1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66" name="Gerade Verbindung mit Pfeil 65"/>
              <p:cNvCxnSpPr/>
              <p:nvPr/>
            </p:nvCxnSpPr>
            <p:spPr>
              <a:xfrm flipV="1">
                <a:off x="3806337" y="2924389"/>
                <a:ext cx="0" cy="1145771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feld 66"/>
              <p:cNvSpPr txBox="1"/>
              <p:nvPr/>
            </p:nvSpPr>
            <p:spPr>
              <a:xfrm rot="16200000">
                <a:off x="3329310" y="3364048"/>
                <a:ext cx="655989" cy="348055"/>
              </a:xfrm>
              <a:prstGeom prst="rect">
                <a:avLst/>
              </a:prstGeom>
              <a:noFill/>
            </p:spPr>
            <p:txBody>
              <a:bodyPr wrap="none" lIns="91438" tIns="45720" rIns="91438" bIns="45720" rtlCol="0">
                <a:spAutoFit/>
              </a:bodyPr>
              <a:lstStyle/>
              <a:p>
                <a:r>
                  <a:rPr lang="de-DE" sz="14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time</a:t>
                </a:r>
              </a:p>
            </p:txBody>
          </p:sp>
          <p:cxnSp>
            <p:nvCxnSpPr>
              <p:cNvPr id="68" name="Gerade Verbindung mit Pfeil 67"/>
              <p:cNvCxnSpPr/>
              <p:nvPr/>
            </p:nvCxnSpPr>
            <p:spPr>
              <a:xfrm flipV="1">
                <a:off x="4947161" y="3497274"/>
                <a:ext cx="571901" cy="572887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" name="Textfeld 68"/>
              <p:cNvSpPr txBox="1"/>
              <p:nvPr/>
            </p:nvSpPr>
            <p:spPr>
              <a:xfrm rot="18932748">
                <a:off x="4860445" y="3683640"/>
                <a:ext cx="926690" cy="364864"/>
              </a:xfrm>
              <a:prstGeom prst="rect">
                <a:avLst/>
              </a:prstGeom>
              <a:noFill/>
            </p:spPr>
            <p:txBody>
              <a:bodyPr wrap="none" lIns="91438" tIns="45720" rIns="91438" bIns="45720" rtlCol="0">
                <a:spAutoFit/>
              </a:bodyPr>
              <a:lstStyle/>
              <a:p>
                <a:r>
                  <a:rPr lang="de-DE" sz="1400" b="1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latitude</a:t>
                </a:r>
                <a:endParaRPr lang="de-DE" sz="1400" b="1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72" name="Textfeld 71"/>
          <p:cNvSpPr txBox="1"/>
          <p:nvPr/>
        </p:nvSpPr>
        <p:spPr>
          <a:xfrm>
            <a:off x="251520" y="6351711"/>
            <a:ext cx="81369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[1] </a:t>
            </a:r>
            <a:r>
              <a:rPr lang="en-US" sz="1200" dirty="0" err="1" smtClean="0"/>
              <a:t>Stonebraker</a:t>
            </a:r>
            <a:r>
              <a:rPr lang="en-US" sz="1200" dirty="0"/>
              <a:t>, M., Brown, P., Zhang, D., &amp; </a:t>
            </a:r>
            <a:r>
              <a:rPr lang="en-US" sz="1200" dirty="0" err="1"/>
              <a:t>Becla</a:t>
            </a:r>
            <a:r>
              <a:rPr lang="en-US" sz="1200" dirty="0"/>
              <a:t>, J. (2013). </a:t>
            </a:r>
            <a:r>
              <a:rPr lang="en-US" sz="1200" dirty="0" err="1"/>
              <a:t>SciDB</a:t>
            </a:r>
            <a:r>
              <a:rPr lang="en-US" sz="1200" dirty="0"/>
              <a:t>: A database management system for applications with complex analytics. </a:t>
            </a:r>
            <a:r>
              <a:rPr lang="en-US" sz="1200" i="1" dirty="0"/>
              <a:t>Computing in Science &amp; Engineering</a:t>
            </a:r>
            <a:r>
              <a:rPr lang="en-US" sz="1200" dirty="0"/>
              <a:t>, </a:t>
            </a:r>
            <a:r>
              <a:rPr lang="en-US" sz="1200" i="1" dirty="0"/>
              <a:t>15</a:t>
            </a:r>
            <a:r>
              <a:rPr lang="en-US" sz="1200" dirty="0"/>
              <a:t>(3), 54-62.</a:t>
            </a:r>
          </a:p>
        </p:txBody>
      </p:sp>
    </p:spTree>
    <p:extLst>
      <p:ext uri="{BB962C8B-B14F-4D97-AF65-F5344CB8AC3E}">
        <p14:creationId xmlns:p14="http://schemas.microsoft.com/office/powerpoint/2010/main" val="949217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Distributing</a:t>
            </a:r>
            <a:r>
              <a:rPr lang="de-DE" dirty="0" smtClean="0"/>
              <a:t> </a:t>
            </a:r>
            <a:r>
              <a:rPr lang="de-DE" dirty="0" err="1" smtClean="0"/>
              <a:t>arrays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chunking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251520" y="1340768"/>
            <a:ext cx="3096344" cy="525658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arrays are divided into equally sized chunks</a:t>
            </a:r>
          </a:p>
          <a:p>
            <a:endParaRPr lang="en-US" dirty="0" smtClean="0"/>
          </a:p>
          <a:p>
            <a:r>
              <a:rPr lang="en-US" dirty="0" smtClean="0"/>
              <a:t>chunks are distributed over many </a:t>
            </a:r>
            <a:r>
              <a:rPr lang="en-US" dirty="0" err="1" smtClean="0"/>
              <a:t>SciDB</a:t>
            </a:r>
            <a:r>
              <a:rPr lang="en-US" dirty="0" smtClean="0"/>
              <a:t> instances</a:t>
            </a:r>
          </a:p>
          <a:p>
            <a:endParaRPr lang="en-US" dirty="0" smtClean="0"/>
          </a:p>
          <a:p>
            <a:r>
              <a:rPr lang="en-US" dirty="0" smtClean="0"/>
              <a:t>instances may run on the same or different machines in a shared nothing cluster</a:t>
            </a:r>
          </a:p>
          <a:p>
            <a:endParaRPr lang="en-US" dirty="0" smtClean="0"/>
          </a:p>
          <a:p>
            <a:pPr>
              <a:buFont typeface="Wingdings" pitchFamily="2" charset="2"/>
              <a:buChar char="à"/>
            </a:pPr>
            <a:r>
              <a:rPr lang="en-US" dirty="0" smtClean="0">
                <a:sym typeface="Wingdings" panose="05000000000000000000" pitchFamily="2" charset="2"/>
              </a:rPr>
              <a:t>distributing storage and computational load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9384" y="1340768"/>
            <a:ext cx="4953113" cy="4794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7494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Query </a:t>
            </a:r>
            <a:r>
              <a:rPr lang="de-DE" dirty="0" err="1" smtClean="0"/>
              <a:t>language</a:t>
            </a:r>
            <a:r>
              <a:rPr lang="de-DE" dirty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functionality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SciDB</a:t>
            </a:r>
            <a:r>
              <a:rPr lang="de-DE" dirty="0" smtClean="0"/>
              <a:t> </a:t>
            </a:r>
            <a:r>
              <a:rPr lang="de-DE" dirty="0" err="1" smtClean="0"/>
              <a:t>query</a:t>
            </a:r>
            <a:r>
              <a:rPr lang="de-DE" dirty="0" smtClean="0"/>
              <a:t> </a:t>
            </a:r>
            <a:r>
              <a:rPr lang="de-DE" dirty="0" err="1" smtClean="0"/>
              <a:t>language</a:t>
            </a:r>
            <a:r>
              <a:rPr lang="de-DE" dirty="0" smtClean="0"/>
              <a:t>: Array </a:t>
            </a:r>
            <a:r>
              <a:rPr lang="de-DE" dirty="0" err="1" smtClean="0"/>
              <a:t>Functional</a:t>
            </a:r>
            <a:r>
              <a:rPr lang="de-DE" dirty="0" smtClean="0"/>
              <a:t> Language (AFL)</a:t>
            </a:r>
          </a:p>
          <a:p>
            <a:endParaRPr lang="de-DE" dirty="0"/>
          </a:p>
          <a:p>
            <a:r>
              <a:rPr lang="de-DE" dirty="0" smtClean="0"/>
              <a:t>Native </a:t>
            </a:r>
            <a:r>
              <a:rPr lang="de-DE" dirty="0" err="1" smtClean="0"/>
              <a:t>functionality</a:t>
            </a:r>
            <a:r>
              <a:rPr lang="de-DE" dirty="0"/>
              <a:t>:</a:t>
            </a:r>
          </a:p>
          <a:p>
            <a:pPr lvl="1"/>
            <a:r>
              <a:rPr lang="de-DE" dirty="0" smtClean="0"/>
              <a:t>Load / </a:t>
            </a:r>
            <a:r>
              <a:rPr lang="de-DE" dirty="0" err="1" smtClean="0"/>
              <a:t>write</a:t>
            </a:r>
            <a:r>
              <a:rPr lang="de-DE" dirty="0" smtClean="0"/>
              <a:t> </a:t>
            </a:r>
            <a:r>
              <a:rPr lang="de-DE" dirty="0" err="1"/>
              <a:t>arrays</a:t>
            </a:r>
            <a:r>
              <a:rPr lang="de-DE" dirty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/ </a:t>
            </a:r>
            <a:r>
              <a:rPr lang="de-DE" dirty="0" err="1" smtClean="0"/>
              <a:t>to</a:t>
            </a:r>
            <a:r>
              <a:rPr lang="de-DE" dirty="0" smtClean="0"/>
              <a:t>  </a:t>
            </a:r>
            <a:r>
              <a:rPr lang="de-DE" dirty="0" err="1"/>
              <a:t>files</a:t>
            </a:r>
            <a:endParaRPr lang="de-DE" dirty="0"/>
          </a:p>
          <a:p>
            <a:pPr lvl="1"/>
            <a:r>
              <a:rPr lang="en-US" dirty="0" smtClean="0"/>
              <a:t>Arithmetic</a:t>
            </a:r>
            <a:r>
              <a:rPr lang="de-DE" dirty="0" smtClean="0"/>
              <a:t> </a:t>
            </a:r>
            <a:r>
              <a:rPr lang="de-DE" dirty="0" err="1" smtClean="0"/>
              <a:t>operations</a:t>
            </a:r>
            <a:endParaRPr lang="de-DE" dirty="0" smtClean="0"/>
          </a:p>
          <a:p>
            <a:pPr lvl="1"/>
            <a:r>
              <a:rPr lang="de-DE" dirty="0" err="1" smtClean="0"/>
              <a:t>subsetting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dimensions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attributes</a:t>
            </a:r>
            <a:endParaRPr lang="de-DE" dirty="0"/>
          </a:p>
          <a:p>
            <a:pPr lvl="1"/>
            <a:r>
              <a:rPr lang="de-DE" dirty="0" err="1"/>
              <a:t>Aggregations</a:t>
            </a:r>
            <a:r>
              <a:rPr lang="de-DE" dirty="0"/>
              <a:t> (</a:t>
            </a:r>
            <a:r>
              <a:rPr lang="de-DE" dirty="0" err="1"/>
              <a:t>window</a:t>
            </a:r>
            <a:r>
              <a:rPr lang="de-DE" dirty="0"/>
              <a:t>, </a:t>
            </a:r>
            <a:r>
              <a:rPr lang="de-DE" dirty="0" err="1"/>
              <a:t>aggregate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Array </a:t>
            </a:r>
            <a:r>
              <a:rPr lang="de-DE" dirty="0" err="1"/>
              <a:t>joins</a:t>
            </a:r>
            <a:endParaRPr lang="de-DE" dirty="0"/>
          </a:p>
          <a:p>
            <a:pPr lvl="1"/>
            <a:r>
              <a:rPr lang="de-DE" dirty="0" err="1" smtClean="0"/>
              <a:t>Changing</a:t>
            </a:r>
            <a:r>
              <a:rPr lang="de-DE" dirty="0" smtClean="0"/>
              <a:t> </a:t>
            </a:r>
            <a:r>
              <a:rPr lang="de-DE" dirty="0" err="1"/>
              <a:t>array</a:t>
            </a:r>
            <a:r>
              <a:rPr lang="de-DE" dirty="0"/>
              <a:t> </a:t>
            </a:r>
            <a:r>
              <a:rPr lang="de-DE" dirty="0" err="1" smtClean="0"/>
              <a:t>schemas</a:t>
            </a:r>
            <a:r>
              <a:rPr lang="de-DE" dirty="0" smtClean="0"/>
              <a:t> (</a:t>
            </a:r>
            <a:r>
              <a:rPr lang="de-DE" dirty="0" err="1" smtClean="0"/>
              <a:t>repartitioning</a:t>
            </a:r>
            <a:r>
              <a:rPr lang="de-DE" dirty="0" smtClean="0"/>
              <a:t>, </a:t>
            </a:r>
            <a:r>
              <a:rPr lang="de-DE" dirty="0" err="1" smtClean="0"/>
              <a:t>redimensioning</a:t>
            </a:r>
            <a:r>
              <a:rPr lang="de-DE" dirty="0" smtClean="0"/>
              <a:t>)</a:t>
            </a:r>
            <a:endParaRPr lang="de-DE" dirty="0"/>
          </a:p>
          <a:p>
            <a:pPr lvl="1"/>
            <a:r>
              <a:rPr lang="de-DE" dirty="0" smtClean="0"/>
              <a:t>Linear </a:t>
            </a:r>
            <a:r>
              <a:rPr lang="de-DE" dirty="0" err="1" smtClean="0"/>
              <a:t>algebra</a:t>
            </a:r>
            <a:r>
              <a:rPr lang="de-DE" dirty="0" smtClean="0"/>
              <a:t> </a:t>
            </a:r>
            <a:r>
              <a:rPr lang="de-DE" dirty="0" err="1" smtClean="0"/>
              <a:t>routines</a:t>
            </a:r>
            <a:r>
              <a:rPr lang="de-DE" dirty="0"/>
              <a:t>: (GEMM, GESVD, </a:t>
            </a:r>
            <a:r>
              <a:rPr lang="de-DE" dirty="0" err="1"/>
              <a:t>basic</a:t>
            </a:r>
            <a:r>
              <a:rPr lang="de-DE" dirty="0"/>
              <a:t> </a:t>
            </a:r>
            <a:r>
              <a:rPr lang="de-DE" dirty="0" err="1"/>
              <a:t>statistics</a:t>
            </a:r>
            <a:r>
              <a:rPr lang="de-DE" dirty="0"/>
              <a:t>)</a:t>
            </a:r>
          </a:p>
          <a:p>
            <a:pPr lvl="1"/>
            <a:r>
              <a:rPr lang="de-DE" dirty="0"/>
              <a:t>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42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SciDB</a:t>
            </a:r>
            <a:r>
              <a:rPr lang="de-DE" dirty="0" smtClean="0"/>
              <a:t>: </a:t>
            </a:r>
            <a:r>
              <a:rPr lang="de-DE" dirty="0" err="1" smtClean="0"/>
              <a:t>extensions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EO </a:t>
            </a:r>
            <a:r>
              <a:rPr lang="de-DE" dirty="0" err="1" smtClean="0"/>
              <a:t>data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 smtClean="0"/>
              <a:t>SciDB</a:t>
            </a:r>
            <a:endParaRPr lang="en-US" dirty="0" smtClean="0"/>
          </a:p>
          <a:p>
            <a:r>
              <a:rPr lang="en-US" dirty="0" smtClean="0"/>
              <a:t>can load data from CSV and custom-binary files only</a:t>
            </a:r>
          </a:p>
          <a:p>
            <a:r>
              <a:rPr lang="en-US" dirty="0" smtClean="0"/>
              <a:t>does not understand spatial / temporal reference of arrays</a:t>
            </a:r>
          </a:p>
          <a:p>
            <a:endParaRPr lang="de-DE" dirty="0" smtClean="0"/>
          </a:p>
          <a:p>
            <a:pPr>
              <a:buFont typeface="Wingdings" pitchFamily="2" charset="2"/>
              <a:buChar char="à"/>
            </a:pPr>
            <a:r>
              <a:rPr lang="en-US" dirty="0" err="1" smtClean="0">
                <a:sym typeface="Wingdings" panose="05000000000000000000" pitchFamily="2" charset="2"/>
              </a:rPr>
              <a:t>spacetime</a:t>
            </a:r>
            <a:r>
              <a:rPr lang="en-US" dirty="0" smtClean="0">
                <a:sym typeface="Wingdings" panose="05000000000000000000" pitchFamily="2" charset="2"/>
              </a:rPr>
              <a:t> extensions</a:t>
            </a:r>
            <a:r>
              <a:rPr lang="de-DE" dirty="0" smtClean="0">
                <a:sym typeface="Wingdings" panose="05000000000000000000" pitchFamily="2" charset="2"/>
              </a:rPr>
              <a:t> [1]: </a:t>
            </a:r>
          </a:p>
          <a:p>
            <a:pPr lvl="1"/>
            <a:r>
              <a:rPr lang="de-DE" dirty="0" smtClean="0">
                <a:sym typeface="Wingdings" panose="05000000000000000000" pitchFamily="2" charset="2"/>
              </a:rPr>
              <a:t>scidb4geo (https://github.com/appelmar/scidb4geo)</a:t>
            </a:r>
          </a:p>
          <a:p>
            <a:pPr lvl="1"/>
            <a:r>
              <a:rPr lang="de-DE" dirty="0" smtClean="0">
                <a:sym typeface="Wingdings" panose="05000000000000000000" pitchFamily="2" charset="2"/>
              </a:rPr>
              <a:t>scidb4gdal (</a:t>
            </a:r>
            <a:r>
              <a:rPr lang="de-DE" dirty="0">
                <a:sym typeface="Wingdings" panose="05000000000000000000" pitchFamily="2" charset="2"/>
              </a:rPr>
              <a:t>https://</a:t>
            </a:r>
            <a:r>
              <a:rPr lang="de-DE" dirty="0" smtClean="0">
                <a:sym typeface="Wingdings" panose="05000000000000000000" pitchFamily="2" charset="2"/>
              </a:rPr>
              <a:t>github.com/appelmar/scidb4gdal)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467544" y="6165304"/>
            <a:ext cx="86883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[1] Appel </a:t>
            </a:r>
            <a:r>
              <a:rPr lang="en-US" sz="1200" dirty="0"/>
              <a:t>M., </a:t>
            </a:r>
            <a:r>
              <a:rPr lang="en-US" sz="1200" dirty="0" err="1"/>
              <a:t>Lahn</a:t>
            </a:r>
            <a:r>
              <a:rPr lang="en-US" sz="1200" dirty="0"/>
              <a:t> F., </a:t>
            </a:r>
            <a:r>
              <a:rPr lang="en-US" sz="1200" dirty="0" err="1"/>
              <a:t>Pebesma</a:t>
            </a:r>
            <a:r>
              <a:rPr lang="en-US" sz="1200" dirty="0"/>
              <a:t> E., </a:t>
            </a:r>
            <a:r>
              <a:rPr lang="en-US" sz="1200" dirty="0" err="1"/>
              <a:t>Buytaert</a:t>
            </a:r>
            <a:r>
              <a:rPr lang="en-US" sz="1200" dirty="0"/>
              <a:t> W., </a:t>
            </a:r>
            <a:r>
              <a:rPr lang="en-US" sz="1200" dirty="0" err="1"/>
              <a:t>Moulds</a:t>
            </a:r>
            <a:r>
              <a:rPr lang="en-US" sz="1200" dirty="0"/>
              <a:t> S. (2016). </a:t>
            </a:r>
            <a:r>
              <a:rPr lang="en-US" sz="1200" dirty="0" smtClean="0"/>
              <a:t>Scalable </a:t>
            </a:r>
            <a:r>
              <a:rPr lang="en-US" sz="1200" dirty="0"/>
              <a:t>Earth-observation Analytics for  </a:t>
            </a:r>
            <a:r>
              <a:rPr lang="en-US" sz="1200" dirty="0" smtClean="0"/>
              <a:t>Geoscientists</a:t>
            </a:r>
            <a:r>
              <a:rPr lang="en-US" sz="1200" dirty="0"/>
              <a:t>: </a:t>
            </a:r>
            <a:r>
              <a:rPr lang="en-US" sz="1200" dirty="0" err="1"/>
              <a:t>Spacetime</a:t>
            </a:r>
            <a:r>
              <a:rPr lang="en-US" sz="1200" dirty="0"/>
              <a:t>  </a:t>
            </a:r>
            <a:r>
              <a:rPr lang="en-US" sz="1200" dirty="0" smtClean="0"/>
              <a:t>Extensions to </a:t>
            </a:r>
            <a:r>
              <a:rPr lang="en-US" sz="1200" dirty="0"/>
              <a:t>the Array Database </a:t>
            </a:r>
            <a:r>
              <a:rPr lang="en-US" sz="1200" dirty="0" err="1"/>
              <a:t>SciDB</a:t>
            </a:r>
            <a:r>
              <a:rPr lang="en-US" sz="1200" dirty="0"/>
              <a:t>. accepted for poster </a:t>
            </a:r>
            <a:r>
              <a:rPr lang="en-US" sz="1200" dirty="0" smtClean="0"/>
              <a:t>presentation at EGU General </a:t>
            </a:r>
            <a:r>
              <a:rPr lang="en-US" sz="1200" dirty="0"/>
              <a:t>Assembly 2016, Vienna, Austria April 17-22, 2016</a:t>
            </a:r>
            <a:r>
              <a:rPr lang="en-US" sz="1200" dirty="0" smtClean="0"/>
              <a:t>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12921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scidb4geo</a:t>
            </a:r>
            <a:endParaRPr lang="en-US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999084"/>
              </p:ext>
            </p:extLst>
          </p:nvPr>
        </p:nvGraphicFramePr>
        <p:xfrm>
          <a:off x="755576" y="1772816"/>
          <a:ext cx="7272808" cy="4054801"/>
        </p:xfrm>
        <a:graphic>
          <a:graphicData uri="http://schemas.openxmlformats.org/drawingml/2006/table">
            <a:tbl>
              <a:tblPr firstRow="1" firstCol="1" bandRow="1"/>
              <a:tblGrid>
                <a:gridCol w="1682637"/>
                <a:gridCol w="5590171"/>
              </a:tblGrid>
              <a:tr h="773856"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de-DE" sz="1800" b="1" dirty="0" smtClean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New AF</a:t>
                      </a:r>
                      <a:r>
                        <a:rPr lang="de-DE" sz="1800" b="1" baseline="0" dirty="0" smtClean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L (Array </a:t>
                      </a:r>
                      <a:r>
                        <a:rPr lang="de-DE" sz="1800" b="1" baseline="0" dirty="0" err="1" smtClean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Functional</a:t>
                      </a:r>
                      <a:r>
                        <a:rPr lang="de-DE" sz="1800" b="1" baseline="0" dirty="0" smtClean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 Language) </a:t>
                      </a:r>
                      <a:r>
                        <a:rPr lang="de-DE" sz="1800" b="1" baseline="0" dirty="0" err="1" smtClean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operators</a:t>
                      </a:r>
                      <a:endParaRPr lang="en-US" sz="1800" b="1" noProof="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endParaRPr lang="en-US" sz="1400" b="1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692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b="1" dirty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Operator</a:t>
                      </a: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b="1" dirty="0" smtClean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Description</a:t>
                      </a:r>
                      <a:endParaRPr lang="en-US" sz="1600" b="1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4269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 err="1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eo_arrays</a:t>
                      </a: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()</a:t>
                      </a:r>
                      <a:endParaRPr lang="en-US" sz="16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Lists geographically referenced arrays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943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eo_setsrs()</a:t>
                      </a:r>
                      <a:endParaRPr lang="en-US" sz="160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Sets the spatial reference of existing arrays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9488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de-DE" sz="1600" smtClean="0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eo_getsrs()</a:t>
                      </a:r>
                      <a:endParaRPr lang="en-US" sz="160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Gets the spatial reference of existing arrays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943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 err="1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eo_extent</a:t>
                      </a: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()</a:t>
                      </a:r>
                      <a:endParaRPr lang="en-US" sz="16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Computes the geographic extent of referenced arrays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943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de-DE" sz="1600" dirty="0" err="1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eo_settrs</a:t>
                      </a:r>
                      <a:r>
                        <a:rPr lang="de-DE" sz="1600" dirty="0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()</a:t>
                      </a:r>
                      <a:endParaRPr lang="en-US" sz="16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Sets the temporal reference of arrays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943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de-DE" sz="1600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eo_gettrs()</a:t>
                      </a:r>
                      <a:endParaRPr lang="en-US" sz="160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Gets the temporal reference of arrays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943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de-DE" sz="1600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eo_setmd()</a:t>
                      </a:r>
                      <a:endParaRPr lang="en-US" sz="160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Sets key value metadata of arrays and array attributes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943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de-DE" sz="1600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eo_getmd()</a:t>
                      </a:r>
                      <a:endParaRPr lang="en-US" sz="160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Gets key value metadata of arrays and array attributes</a:t>
                      </a: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9439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 err="1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eo_over</a:t>
                      </a: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Times New Roman"/>
                          <a:cs typeface="Times New Roman"/>
                        </a:rPr>
                        <a:t>()</a:t>
                      </a:r>
                      <a:endParaRPr lang="en-US" sz="16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0"/>
                        </a:spcAft>
                        <a:tabLst>
                          <a:tab pos="584200" algn="l"/>
                        </a:tabLst>
                      </a:pPr>
                      <a:r>
                        <a:rPr lang="en-US" sz="1600" dirty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Overlays </a:t>
                      </a:r>
                      <a:r>
                        <a:rPr lang="en-US" sz="1600" dirty="0" smtClean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two</a:t>
                      </a:r>
                      <a:r>
                        <a:rPr lang="en-US" sz="1600" baseline="0" dirty="0" smtClean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600" dirty="0" smtClean="0">
                          <a:effectLst/>
                          <a:latin typeface="Franklin Gothic Book" panose="020B0503020102020204" pitchFamily="34" charset="0"/>
                          <a:ea typeface="Calibri"/>
                          <a:cs typeface="Times New Roman"/>
                        </a:rPr>
                        <a:t>arrays by space and / or time</a:t>
                      </a:r>
                      <a:endParaRPr lang="en-US" sz="16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829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scidb4gdal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 smtClean="0"/>
              <a:t>supports</a:t>
            </a:r>
            <a:r>
              <a:rPr lang="de-DE" dirty="0" smtClean="0"/>
              <a:t> </a:t>
            </a:r>
            <a:r>
              <a:rPr lang="de-DE" dirty="0" err="1" smtClean="0"/>
              <a:t>ingestion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download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SciDB</a:t>
            </a:r>
            <a:endParaRPr lang="de-DE" dirty="0" smtClean="0"/>
          </a:p>
          <a:p>
            <a:r>
              <a:rPr lang="de-DE" dirty="0" smtClean="0"/>
              <a:t>GDAL </a:t>
            </a:r>
            <a:r>
              <a:rPr lang="de-DE" dirty="0" err="1" smtClean="0"/>
              <a:t>supports</a:t>
            </a:r>
            <a:r>
              <a:rPr lang="de-DE" dirty="0" smtClean="0"/>
              <a:t> &gt; 100 </a:t>
            </a:r>
            <a:r>
              <a:rPr lang="de-DE" dirty="0" err="1" smtClean="0"/>
              <a:t>raster</a:t>
            </a:r>
            <a:r>
              <a:rPr lang="de-DE" dirty="0" smtClean="0"/>
              <a:t> </a:t>
            </a:r>
            <a:r>
              <a:rPr lang="de-DE" dirty="0" err="1" smtClean="0"/>
              <a:t>formats</a:t>
            </a:r>
            <a:endParaRPr lang="de-DE" dirty="0"/>
          </a:p>
          <a:p>
            <a:r>
              <a:rPr lang="de-DE" dirty="0" err="1" smtClean="0"/>
              <a:t>ingestion</a:t>
            </a:r>
            <a:r>
              <a:rPr lang="de-DE" dirty="0" smtClean="0"/>
              <a:t> </a:t>
            </a:r>
            <a:r>
              <a:rPr lang="de-DE" dirty="0" err="1" smtClean="0"/>
              <a:t>automatically</a:t>
            </a:r>
            <a:r>
              <a:rPr lang="de-DE" dirty="0" smtClean="0"/>
              <a:t> </a:t>
            </a:r>
            <a:r>
              <a:rPr lang="de-DE" dirty="0" err="1" smtClean="0"/>
              <a:t>combines</a:t>
            </a:r>
            <a:r>
              <a:rPr lang="de-DE" dirty="0" smtClean="0"/>
              <a:t> </a:t>
            </a:r>
            <a:r>
              <a:rPr lang="de-DE" dirty="0" err="1" smtClean="0"/>
              <a:t>images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space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time (</a:t>
            </a:r>
            <a:r>
              <a:rPr lang="de-DE" dirty="0" err="1" smtClean="0"/>
              <a:t>mosaicing</a:t>
            </a:r>
            <a:r>
              <a:rPr lang="de-DE" dirty="0" smtClean="0"/>
              <a:t>)</a:t>
            </a:r>
          </a:p>
          <a:p>
            <a:endParaRPr lang="de-DE" dirty="0" smtClean="0"/>
          </a:p>
          <a:p>
            <a:endParaRPr lang="de-DE" dirty="0"/>
          </a:p>
        </p:txBody>
      </p:sp>
      <p:pic>
        <p:nvPicPr>
          <p:cNvPr id="13" name="Picture 2" descr="C:\Users\m_appe01\Desktop\sur_refl_b02 in MOD09Q1.A2001017.h12v09.005.2006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7" t="9449" r="8945" b="18611"/>
          <a:stretch/>
        </p:blipFill>
        <p:spPr bwMode="auto">
          <a:xfrm>
            <a:off x="2519995" y="3851290"/>
            <a:ext cx="3600400" cy="2025983"/>
          </a:xfrm>
          <a:prstGeom prst="rect">
            <a:avLst/>
          </a:prstGeom>
          <a:noFill/>
          <a:scene3d>
            <a:camera prst="isometricOffAxis1Top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3" descr="C:\Users\m_appe01\Desktop\sur_refl_b02 in MOD09Q1.A2001009.h12v09.005.2008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7" t="9449" r="8945" b="18611"/>
          <a:stretch/>
        </p:blipFill>
        <p:spPr bwMode="auto">
          <a:xfrm>
            <a:off x="2533788" y="4571370"/>
            <a:ext cx="3600400" cy="2025983"/>
          </a:xfrm>
          <a:prstGeom prst="rect">
            <a:avLst/>
          </a:prstGeom>
          <a:noFill/>
          <a:scene3d>
            <a:camera prst="isometricOffAxis1Top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C:\Users\m_appe01\Desktop\sur_refl_b02 in MOD09Q1.A2001001.h12v09.005.2006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77" t="9438" r="8945" b="18622"/>
          <a:stretch/>
        </p:blipFill>
        <p:spPr bwMode="auto">
          <a:xfrm>
            <a:off x="2677804" y="5291449"/>
            <a:ext cx="3600400" cy="2025983"/>
          </a:xfrm>
          <a:prstGeom prst="rect">
            <a:avLst/>
          </a:prstGeom>
          <a:noFill/>
          <a:scene3d>
            <a:camera prst="isometricOffAxis1Top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3" descr="C:\Users\m_appe01\Desktop\sur_refl_b02 in MOD09Q1.A2001009.h12v09.005.2008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77" t="9449" r="8945" b="18611"/>
          <a:stretch/>
        </p:blipFill>
        <p:spPr bwMode="auto">
          <a:xfrm>
            <a:off x="2483768" y="3131210"/>
            <a:ext cx="3600400" cy="2025983"/>
          </a:xfrm>
          <a:prstGeom prst="rect">
            <a:avLst/>
          </a:prstGeom>
          <a:noFill/>
          <a:scene3d>
            <a:camera prst="isometricOffAxis1Top"/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uppieren 16"/>
          <p:cNvGrpSpPr/>
          <p:nvPr/>
        </p:nvGrpSpPr>
        <p:grpSpPr>
          <a:xfrm>
            <a:off x="1580251" y="3570419"/>
            <a:ext cx="1479581" cy="3242818"/>
            <a:chOff x="428370" y="3570419"/>
            <a:chExt cx="1479581" cy="3242818"/>
          </a:xfrm>
        </p:grpSpPr>
        <p:cxnSp>
          <p:nvCxnSpPr>
            <p:cNvPr id="18" name="Gerade Verbindung mit Pfeil 17"/>
            <p:cNvCxnSpPr/>
            <p:nvPr/>
          </p:nvCxnSpPr>
          <p:spPr>
            <a:xfrm flipV="1">
              <a:off x="720042" y="3570419"/>
              <a:ext cx="0" cy="2622130"/>
            </a:xfrm>
            <a:prstGeom prst="straightConnector1">
              <a:avLst/>
            </a:prstGeom>
            <a:ln w="38100"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Gerade Verbindung mit Pfeil 18"/>
            <p:cNvCxnSpPr/>
            <p:nvPr/>
          </p:nvCxnSpPr>
          <p:spPr>
            <a:xfrm flipV="1">
              <a:off x="811293" y="5976525"/>
              <a:ext cx="1096658" cy="184212"/>
            </a:xfrm>
            <a:prstGeom prst="straightConnector1">
              <a:avLst/>
            </a:prstGeom>
            <a:ln w="38100"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Gerade Verbindung mit Pfeil 19"/>
            <p:cNvCxnSpPr/>
            <p:nvPr/>
          </p:nvCxnSpPr>
          <p:spPr>
            <a:xfrm>
              <a:off x="781790" y="6286697"/>
              <a:ext cx="514316" cy="526540"/>
            </a:xfrm>
            <a:prstGeom prst="straightConnector1">
              <a:avLst/>
            </a:prstGeom>
            <a:ln w="38100">
              <a:tailEnd type="triangle" w="lg" len="lg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1" name="Textfeld 20"/>
            <p:cNvSpPr txBox="1"/>
            <p:nvPr/>
          </p:nvSpPr>
          <p:spPr>
            <a:xfrm rot="21048913">
              <a:off x="1004214" y="5759805"/>
              <a:ext cx="4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 smtClean="0">
                  <a:latin typeface="Franklin Gothic Book" panose="020B0503020102020204" pitchFamily="34" charset="0"/>
                </a:rPr>
                <a:t>lon</a:t>
              </a:r>
              <a:endParaRPr lang="en-US" dirty="0">
                <a:latin typeface="Franklin Gothic Book" panose="020B0503020102020204" pitchFamily="34" charset="0"/>
              </a:endParaRPr>
            </a:p>
          </p:txBody>
        </p:sp>
        <p:sp>
          <p:nvSpPr>
            <p:cNvPr id="22" name="Textfeld 21"/>
            <p:cNvSpPr txBox="1"/>
            <p:nvPr/>
          </p:nvSpPr>
          <p:spPr>
            <a:xfrm rot="2668059">
              <a:off x="645698" y="6322799"/>
              <a:ext cx="4299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 smtClean="0">
                  <a:latin typeface="Franklin Gothic Book" panose="020B0503020102020204" pitchFamily="34" charset="0"/>
                </a:rPr>
                <a:t>lat</a:t>
              </a:r>
              <a:endParaRPr lang="en-US" dirty="0">
                <a:latin typeface="Franklin Gothic Book" panose="020B0503020102020204" pitchFamily="34" charset="0"/>
              </a:endParaRPr>
            </a:p>
          </p:txBody>
        </p:sp>
        <p:sp>
          <p:nvSpPr>
            <p:cNvPr id="23" name="Textfeld 22"/>
            <p:cNvSpPr txBox="1"/>
            <p:nvPr/>
          </p:nvSpPr>
          <p:spPr>
            <a:xfrm>
              <a:off x="428370" y="4787860"/>
              <a:ext cx="255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>
                  <a:latin typeface="Franklin Gothic Book" panose="020B0503020102020204" pitchFamily="34" charset="0"/>
                </a:rPr>
                <a:t>t</a:t>
              </a:r>
              <a:endParaRPr lang="en-US" dirty="0">
                <a:latin typeface="Franklin Gothic Book" panose="020B0503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5558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Interfacing</a:t>
            </a:r>
            <a:r>
              <a:rPr lang="de-DE" dirty="0" smtClean="0"/>
              <a:t> R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b="1" dirty="0" smtClean="0"/>
              <a:t>R </a:t>
            </a:r>
            <a:r>
              <a:rPr lang="de-DE" b="1" dirty="0" err="1" smtClean="0"/>
              <a:t>as</a:t>
            </a:r>
            <a:r>
              <a:rPr lang="de-DE" b="1" dirty="0" smtClean="0"/>
              <a:t> a </a:t>
            </a:r>
            <a:r>
              <a:rPr lang="de-DE" b="1" dirty="0" err="1" smtClean="0"/>
              <a:t>client</a:t>
            </a:r>
            <a:r>
              <a:rPr lang="de-DE" dirty="0" smtClean="0"/>
              <a:t>: </a:t>
            </a:r>
            <a:r>
              <a:rPr lang="de-DE" dirty="0" err="1" smtClean="0"/>
              <a:t>packages</a:t>
            </a:r>
            <a:r>
              <a:rPr lang="de-DE" dirty="0" smtClean="0"/>
              <a:t> </a:t>
            </a:r>
            <a:r>
              <a:rPr lang="de-DE" dirty="0" err="1" smtClean="0">
                <a:latin typeface="Courier"/>
              </a:rPr>
              <a:t>scidb</a:t>
            </a:r>
            <a:r>
              <a:rPr lang="de-DE" dirty="0" smtClean="0"/>
              <a:t>[1]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>
                <a:latin typeface="Courier"/>
              </a:rPr>
              <a:t>scidbst</a:t>
            </a:r>
            <a:r>
              <a:rPr lang="de-DE" dirty="0" smtClean="0"/>
              <a:t>[2] </a:t>
            </a:r>
            <a:r>
              <a:rPr lang="de-DE" dirty="0" err="1" smtClean="0"/>
              <a:t>works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proxy</a:t>
            </a:r>
            <a:r>
              <a:rPr lang="de-DE" dirty="0" smtClean="0"/>
              <a:t> </a:t>
            </a:r>
            <a:r>
              <a:rPr lang="de-DE" dirty="0" err="1" smtClean="0"/>
              <a:t>objects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lazy</a:t>
            </a:r>
            <a:r>
              <a:rPr lang="de-DE" dirty="0" smtClean="0"/>
              <a:t> </a:t>
            </a:r>
            <a:r>
              <a:rPr lang="de-DE" dirty="0" err="1" smtClean="0"/>
              <a:t>evaluation</a:t>
            </a:r>
            <a:r>
              <a:rPr lang="en-US" dirty="0" smtClean="0"/>
              <a:t> </a:t>
            </a:r>
            <a:r>
              <a:rPr lang="en-US" dirty="0" smtClean="0">
                <a:sym typeface="Wingdings" panose="05000000000000000000" pitchFamily="2" charset="2"/>
              </a:rPr>
              <a:t> starts computations when you want to read the data</a:t>
            </a:r>
          </a:p>
          <a:p>
            <a:r>
              <a:rPr lang="de-DE" dirty="0" err="1" smtClean="0">
                <a:sym typeface="Wingdings" panose="05000000000000000000" pitchFamily="2" charset="2"/>
              </a:rPr>
              <a:t>overwrites</a:t>
            </a:r>
            <a:r>
              <a:rPr lang="de-DE" dirty="0" smtClean="0">
                <a:sym typeface="Wingdings" panose="05000000000000000000" pitchFamily="2" charset="2"/>
              </a:rPr>
              <a:t> R </a:t>
            </a:r>
            <a:r>
              <a:rPr lang="de-DE" dirty="0" err="1" smtClean="0">
                <a:sym typeface="Wingdings" panose="05000000000000000000" pitchFamily="2" charset="2"/>
              </a:rPr>
              <a:t>methods</a:t>
            </a:r>
            <a:r>
              <a:rPr lang="de-DE" dirty="0" smtClean="0">
                <a:sym typeface="Wingdings" panose="05000000000000000000" pitchFamily="2" charset="2"/>
              </a:rPr>
              <a:t>, e.g. %*%</a:t>
            </a:r>
          </a:p>
          <a:p>
            <a:r>
              <a:rPr lang="de-DE" dirty="0" smtClean="0">
                <a:sym typeface="Wingdings" panose="05000000000000000000" pitchFamily="2" charset="2"/>
              </a:rPr>
              <a:t>limited </a:t>
            </a:r>
            <a:r>
              <a:rPr lang="de-DE" dirty="0" err="1" smtClean="0">
                <a:sym typeface="Wingdings" panose="05000000000000000000" pitchFamily="2" charset="2"/>
              </a:rPr>
              <a:t>to</a:t>
            </a:r>
            <a:r>
              <a:rPr lang="de-DE" dirty="0" smtClean="0">
                <a:sym typeface="Wingdings" panose="05000000000000000000" pitchFamily="2" charset="2"/>
              </a:rPr>
              <a:t> native </a:t>
            </a:r>
            <a:r>
              <a:rPr lang="de-DE" dirty="0" err="1" smtClean="0">
                <a:sym typeface="Wingdings" panose="05000000000000000000" pitchFamily="2" charset="2"/>
              </a:rPr>
              <a:t>SciDB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functionality</a:t>
            </a:r>
            <a:endParaRPr lang="de-DE" dirty="0" smtClean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b="1" dirty="0" err="1" smtClean="0">
                <a:sym typeface="Wingdings" panose="05000000000000000000" pitchFamily="2" charset="2"/>
              </a:rPr>
              <a:t>Running</a:t>
            </a:r>
            <a:r>
              <a:rPr lang="de-DE" b="1" dirty="0" smtClean="0">
                <a:sym typeface="Wingdings" panose="05000000000000000000" pitchFamily="2" charset="2"/>
              </a:rPr>
              <a:t> R </a:t>
            </a:r>
            <a:r>
              <a:rPr lang="de-DE" b="1" dirty="0" err="1" smtClean="0">
                <a:sym typeface="Wingdings" panose="05000000000000000000" pitchFamily="2" charset="2"/>
              </a:rPr>
              <a:t>within</a:t>
            </a:r>
            <a:r>
              <a:rPr lang="de-DE" b="1" dirty="0" smtClean="0">
                <a:sym typeface="Wingdings" panose="05000000000000000000" pitchFamily="2" charset="2"/>
              </a:rPr>
              <a:t> </a:t>
            </a:r>
            <a:r>
              <a:rPr lang="de-DE" b="1" dirty="0" err="1" smtClean="0">
                <a:sym typeface="Wingdings" panose="05000000000000000000" pitchFamily="2" charset="2"/>
              </a:rPr>
              <a:t>SciDB</a:t>
            </a:r>
            <a:r>
              <a:rPr lang="de-DE" b="1" dirty="0" smtClean="0">
                <a:sym typeface="Wingdings" panose="05000000000000000000" pitchFamily="2" charset="2"/>
              </a:rPr>
              <a:t>: </a:t>
            </a:r>
            <a:r>
              <a:rPr lang="de-DE" dirty="0" err="1" smtClean="0">
                <a:latin typeface="Courier"/>
                <a:sym typeface="Wingdings" panose="05000000000000000000" pitchFamily="2" charset="2"/>
              </a:rPr>
              <a:t>stream</a:t>
            </a:r>
            <a:r>
              <a:rPr lang="de-DE" dirty="0" smtClean="0"/>
              <a:t>[3] </a:t>
            </a:r>
            <a:r>
              <a:rPr lang="de-DE" dirty="0" err="1" smtClean="0"/>
              <a:t>and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latin typeface="Courier"/>
                <a:sym typeface="Wingdings" panose="05000000000000000000" pitchFamily="2" charset="2"/>
              </a:rPr>
              <a:t>r_exec</a:t>
            </a:r>
            <a:r>
              <a:rPr lang="de-DE" dirty="0" smtClean="0"/>
              <a:t>[4]</a:t>
            </a:r>
            <a:endParaRPr lang="de-DE" dirty="0" smtClean="0">
              <a:sym typeface="Wingdings" panose="05000000000000000000" pitchFamily="2" charset="2"/>
            </a:endParaRPr>
          </a:p>
          <a:p>
            <a:r>
              <a:rPr lang="de-DE" dirty="0" err="1" smtClean="0">
                <a:sym typeface="Wingdings" panose="05000000000000000000" pitchFamily="2" charset="2"/>
              </a:rPr>
              <a:t>apply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err="1" smtClean="0">
                <a:sym typeface="Wingdings" panose="05000000000000000000" pitchFamily="2" charset="2"/>
              </a:rPr>
              <a:t>arbitrary</a:t>
            </a:r>
            <a:r>
              <a:rPr lang="de-DE" dirty="0" smtClean="0">
                <a:sym typeface="Wingdings" panose="05000000000000000000" pitchFamily="2" charset="2"/>
              </a:rPr>
              <a:t> R </a:t>
            </a:r>
            <a:r>
              <a:rPr lang="de-DE" dirty="0" err="1" smtClean="0">
                <a:sym typeface="Wingdings" panose="05000000000000000000" pitchFamily="2" charset="2"/>
              </a:rPr>
              <a:t>functions</a:t>
            </a:r>
            <a:r>
              <a:rPr lang="de-DE" dirty="0" smtClean="0">
                <a:sym typeface="Wingdings" panose="05000000000000000000" pitchFamily="2" charset="2"/>
              </a:rPr>
              <a:t> in parallel on </a:t>
            </a:r>
            <a:r>
              <a:rPr lang="de-DE" dirty="0" err="1" smtClean="0">
                <a:sym typeface="Wingdings" panose="05000000000000000000" pitchFamily="2" charset="2"/>
              </a:rPr>
              <a:t>chunks</a:t>
            </a:r>
            <a:endParaRPr lang="de-DE" dirty="0">
              <a:sym typeface="Wingdings" panose="05000000000000000000" pitchFamily="2" charset="2"/>
            </a:endParaRPr>
          </a:p>
          <a:p>
            <a:endParaRPr lang="de-DE" dirty="0">
              <a:sym typeface="Wingdings" panose="05000000000000000000" pitchFamily="2" charset="2"/>
            </a:endParaRPr>
          </a:p>
          <a:p>
            <a:endParaRPr lang="de-DE" dirty="0" smtClean="0"/>
          </a:p>
        </p:txBody>
      </p:sp>
      <p:sp>
        <p:nvSpPr>
          <p:cNvPr id="4" name="Textfeld 3"/>
          <p:cNvSpPr txBox="1"/>
          <p:nvPr/>
        </p:nvSpPr>
        <p:spPr>
          <a:xfrm>
            <a:off x="467544" y="5941729"/>
            <a:ext cx="36004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[1] </a:t>
            </a:r>
            <a:r>
              <a:rPr lang="en-US" sz="1200" dirty="0">
                <a:hlinkClick r:id="rId3"/>
              </a:rPr>
              <a:t>https://</a:t>
            </a:r>
            <a:r>
              <a:rPr lang="en-US" sz="1200" dirty="0" smtClean="0">
                <a:hlinkClick r:id="rId3"/>
              </a:rPr>
              <a:t>github.com/Paradigm4/SciDBR</a:t>
            </a:r>
            <a:r>
              <a:rPr lang="en-US" sz="1200" dirty="0" smtClean="0"/>
              <a:t> </a:t>
            </a:r>
            <a:endParaRPr lang="en-US" sz="1200" dirty="0"/>
          </a:p>
          <a:p>
            <a:r>
              <a:rPr lang="en-US" sz="1200" dirty="0"/>
              <a:t>[2] </a:t>
            </a:r>
            <a:r>
              <a:rPr lang="en-US" sz="1200" dirty="0">
                <a:hlinkClick r:id="rId4"/>
              </a:rPr>
              <a:t>https://</a:t>
            </a:r>
            <a:r>
              <a:rPr lang="en-US" sz="1200" dirty="0" smtClean="0">
                <a:hlinkClick r:id="rId4"/>
              </a:rPr>
              <a:t>github.com/flahn/scidbst</a:t>
            </a:r>
            <a:r>
              <a:rPr lang="en-US" sz="1200" dirty="0" smtClean="0"/>
              <a:t> </a:t>
            </a:r>
            <a:endParaRPr lang="en-US" sz="1200" dirty="0"/>
          </a:p>
          <a:p>
            <a:r>
              <a:rPr lang="en-US" sz="1200" dirty="0"/>
              <a:t>[3] </a:t>
            </a:r>
            <a:r>
              <a:rPr lang="en-US" sz="1200" dirty="0">
                <a:hlinkClick r:id="rId5"/>
              </a:rPr>
              <a:t>https://</a:t>
            </a:r>
            <a:r>
              <a:rPr lang="en-US" sz="1200" dirty="0" smtClean="0">
                <a:hlinkClick r:id="rId5"/>
              </a:rPr>
              <a:t>github.com/Paradigm4/stream</a:t>
            </a:r>
            <a:r>
              <a:rPr lang="en-US" sz="1200" dirty="0" smtClean="0"/>
              <a:t> </a:t>
            </a:r>
            <a:endParaRPr lang="en-US" sz="1200" dirty="0"/>
          </a:p>
          <a:p>
            <a:r>
              <a:rPr lang="en-US" sz="1200" dirty="0"/>
              <a:t>[4] </a:t>
            </a:r>
            <a:r>
              <a:rPr lang="en-US" sz="1200" dirty="0">
                <a:hlinkClick r:id="rId6"/>
              </a:rPr>
              <a:t>https://</a:t>
            </a:r>
            <a:r>
              <a:rPr lang="en-US" sz="1200" dirty="0" smtClean="0">
                <a:hlinkClick r:id="rId6"/>
              </a:rPr>
              <a:t>github.com/Paradigm4/r_exec</a:t>
            </a:r>
            <a:r>
              <a:rPr lang="en-US" sz="1200" dirty="0" smtClean="0"/>
              <a:t> </a:t>
            </a:r>
            <a:endParaRPr lang="en-US" sz="12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78799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Raster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Benutzerdefiniert 5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860</Words>
  <Application>Microsoft Office PowerPoint</Application>
  <PresentationFormat>Bildschirmpräsentation (4:3)</PresentationFormat>
  <Paragraphs>150</Paragraphs>
  <Slides>16</Slides>
  <Notes>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7" baseType="lpstr">
      <vt:lpstr>Larissa</vt:lpstr>
      <vt:lpstr>Scalable array data management with SciDB</vt:lpstr>
      <vt:lpstr>EGU 2017 – SC 54 Topics</vt:lpstr>
      <vt:lpstr>SciDB for large EO datasets </vt:lpstr>
      <vt:lpstr>Distributing arrays by chunking</vt:lpstr>
      <vt:lpstr>Query language and functionality</vt:lpstr>
      <vt:lpstr>SciDB: extensions for EO data</vt:lpstr>
      <vt:lpstr>scidb4geo</vt:lpstr>
      <vt:lpstr>scidb4gdal</vt:lpstr>
      <vt:lpstr>Interfacing R</vt:lpstr>
      <vt:lpstr>Study case: Landsat 7 in south west Ethiopia</vt:lpstr>
      <vt:lpstr>Landsat 7 in SciDB</vt:lpstr>
      <vt:lpstr>Landsat 7 in SciDB</vt:lpstr>
      <vt:lpstr>Scalability with SciDB instances</vt:lpstr>
      <vt:lpstr>Study case: results</vt:lpstr>
      <vt:lpstr>Conclusions</vt:lpstr>
      <vt:lpstr>Thank you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Scalable BFAST: R package optimizations and array-based data management</dc:title>
  <dc:creator>Marius Appel</dc:creator>
  <cp:lastModifiedBy>m_appe01</cp:lastModifiedBy>
  <cp:revision>451</cp:revision>
  <dcterms:created xsi:type="dcterms:W3CDTF">2017-03-03T09:26:59Z</dcterms:created>
  <dcterms:modified xsi:type="dcterms:W3CDTF">2017-03-29T11:30:25Z</dcterms:modified>
</cp:coreProperties>
</file>

<file path=docProps/thumbnail.jpeg>
</file>